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4"/>
  </p:sldMasterIdLst>
  <p:notesMasterIdLst>
    <p:notesMasterId r:id="rId31"/>
  </p:notesMasterIdLst>
  <p:sldIdLst>
    <p:sldId id="256" r:id="rId5"/>
    <p:sldId id="318" r:id="rId6"/>
    <p:sldId id="317" r:id="rId7"/>
    <p:sldId id="295" r:id="rId8"/>
    <p:sldId id="342" r:id="rId9"/>
    <p:sldId id="344" r:id="rId10"/>
    <p:sldId id="324" r:id="rId11"/>
    <p:sldId id="343" r:id="rId12"/>
    <p:sldId id="322" r:id="rId13"/>
    <p:sldId id="325" r:id="rId14"/>
    <p:sldId id="333" r:id="rId15"/>
    <p:sldId id="332" r:id="rId16"/>
    <p:sldId id="334" r:id="rId17"/>
    <p:sldId id="336" r:id="rId18"/>
    <p:sldId id="335" r:id="rId19"/>
    <p:sldId id="338" r:id="rId20"/>
    <p:sldId id="337" r:id="rId21"/>
    <p:sldId id="326" r:id="rId22"/>
    <p:sldId id="328" r:id="rId23"/>
    <p:sldId id="329" r:id="rId24"/>
    <p:sldId id="331" r:id="rId25"/>
    <p:sldId id="339" r:id="rId26"/>
    <p:sldId id="340" r:id="rId27"/>
    <p:sldId id="345" r:id="rId28"/>
    <p:sldId id="346" r:id="rId29"/>
    <p:sldId id="315" r:id="rId30"/>
  </p:sldIdLst>
  <p:sldSz cx="9144000" cy="5143500" type="screen16x9"/>
  <p:notesSz cx="6858000" cy="9144000"/>
  <p:embeddedFontLst>
    <p:embeddedFont>
      <p:font typeface="Abadi" panose="020B0604020104020204" pitchFamily="34" charset="0"/>
      <p:regular r:id="rId32"/>
    </p:embeddedFont>
    <p:embeddedFont>
      <p:font typeface="Cambria Math" panose="02040503050406030204" pitchFamily="18" charset="0"/>
      <p:regular r:id="rId33"/>
    </p:embeddedFont>
    <p:embeddedFont>
      <p:font typeface="Lato" panose="020F0502020204030203" pitchFamily="34" charset="0"/>
      <p:regular r:id="rId34"/>
      <p:bold r:id="rId35"/>
      <p:italic r:id="rId36"/>
      <p:boldItalic r:id="rId37"/>
    </p:embeddedFont>
    <p:embeddedFont>
      <p:font typeface="Raleway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030"/>
    <a:srgbClr val="8386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93EE3E-1B1A-43FB-A0C4-4EDDA06792DD}" v="892" dt="2022-04-30T08:51:22.872"/>
    <p1510:client id="{A99885C3-E836-B947-AB3C-1587E520C0E2}" v="4" dt="2022-04-30T14:34:43.651"/>
    <p1510:client id="{C1ECC901-2AA0-005F-F498-4CF3D0490192}" v="283" dt="2022-04-29T16:08:08.483"/>
    <p1510:client id="{E7BA6B11-EA8D-48C4-862C-0240126ABE28}" v="550" dt="2022-04-28T12:37:35.879"/>
  </p1510:revLst>
</p1510:revInfo>
</file>

<file path=ppt/tableStyles.xml><?xml version="1.0" encoding="utf-8"?>
<a:tblStyleLst xmlns:a="http://schemas.openxmlformats.org/drawingml/2006/main" def="{C98665B7-6574-423E-A4B5-A6C020D860FF}">
  <a:tblStyle styleId="{C98665B7-6574-423E-A4B5-A6C020D860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A8698C-63BC-4B6A-AE92-7E62379B444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8.fntdata"/><Relationship Id="rId21" Type="http://schemas.openxmlformats.org/officeDocument/2006/relationships/slide" Target="slides/slide17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4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4846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448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1469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289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33063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9917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1775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396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26648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3799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61467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4143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77255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46301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/>
              <a:t>This is the end of our presentation, and we are open for Question and Answering.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4796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9508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3433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9174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8607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correlation plot motivates us to consider single model that encapsulate all hierarchical levels instead of one model per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7851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2516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0691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9144000" cy="399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3047704" y="3992850"/>
            <a:ext cx="3047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6096271" y="3992850"/>
            <a:ext cx="3047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1" y="3992850"/>
            <a:ext cx="3047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_1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7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.png"/><Relationship Id="rId5" Type="http://schemas.openxmlformats.org/officeDocument/2006/relationships/hyperlink" Target="https://youtu.be/UH0I578_0bA" TargetMode="Externa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MSBD 5013 Project 2: </a:t>
            </a:r>
            <a:br>
              <a:rPr lang="en-US" sz="2800"/>
            </a:br>
            <a:r>
              <a:rPr lang="en-US" sz="2800"/>
              <a:t>M5 Forecasting Accuracy &amp; Uncertainty</a:t>
            </a:r>
            <a:endParaRPr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5DCA69C-8CF1-447A-B129-4960B41C9378}"/>
              </a:ext>
            </a:extLst>
          </p:cNvPr>
          <p:cNvSpPr txBox="1"/>
          <p:nvPr/>
        </p:nvSpPr>
        <p:spPr>
          <a:xfrm>
            <a:off x="645225" y="392252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1400">
                <a:solidFill>
                  <a:schemeClr val="tx2">
                    <a:lumMod val="10000"/>
                  </a:schemeClr>
                </a:solidFill>
                <a:latin typeface="Raleway" pitchFamily="2" charset="0"/>
              </a:rPr>
              <a:t>CHENG, Pak </a:t>
            </a:r>
            <a:r>
              <a:rPr lang="en-US" altLang="zh-HK" sz="1400" err="1">
                <a:solidFill>
                  <a:schemeClr val="tx2">
                    <a:lumMod val="10000"/>
                  </a:schemeClr>
                </a:solidFill>
                <a:latin typeface="Raleway" pitchFamily="2" charset="0"/>
              </a:rPr>
              <a:t>Hei</a:t>
            </a:r>
            <a:r>
              <a:rPr lang="en-US" altLang="zh-HK" sz="1400">
                <a:solidFill>
                  <a:schemeClr val="tx2">
                    <a:lumMod val="10000"/>
                  </a:schemeClr>
                </a:solidFill>
                <a:latin typeface="Raleway" pitchFamily="2" charset="0"/>
              </a:rPr>
              <a:t> (20795962)</a:t>
            </a:r>
            <a:r>
              <a:rPr lang="zh-HK" altLang="en-US" sz="1400">
                <a:solidFill>
                  <a:schemeClr val="tx2">
                    <a:lumMod val="10000"/>
                  </a:schemeClr>
                </a:solidFill>
                <a:latin typeface="Raleway" pitchFamily="2" charset="0"/>
              </a:rPr>
              <a:t> </a:t>
            </a:r>
            <a:br>
              <a:rPr lang="en-US" altLang="zh-HK" sz="1400">
                <a:solidFill>
                  <a:schemeClr val="tx2">
                    <a:lumMod val="10000"/>
                  </a:schemeClr>
                </a:solidFill>
                <a:latin typeface="Raleway" pitchFamily="2" charset="0"/>
              </a:rPr>
            </a:br>
            <a:r>
              <a:rPr lang="en-US" altLang="zh-TW" sz="1400">
                <a:solidFill>
                  <a:schemeClr val="tx2">
                    <a:lumMod val="10000"/>
                  </a:schemeClr>
                </a:solidFill>
                <a:latin typeface="Raleway" pitchFamily="2" charset="0"/>
              </a:rPr>
              <a:t>LO,</a:t>
            </a:r>
            <a:r>
              <a:rPr lang="zh-TW" altLang="en-US" sz="1400">
                <a:solidFill>
                  <a:schemeClr val="tx2">
                    <a:lumMod val="10000"/>
                  </a:schemeClr>
                </a:solidFill>
                <a:latin typeface="Raleway" pitchFamily="2" charset="0"/>
              </a:rPr>
              <a:t> </a:t>
            </a:r>
            <a:r>
              <a:rPr lang="en-US" altLang="zh-TW" sz="1400">
                <a:solidFill>
                  <a:schemeClr val="tx2">
                    <a:lumMod val="10000"/>
                  </a:schemeClr>
                </a:solidFill>
                <a:latin typeface="Raleway" pitchFamily="2" charset="0"/>
              </a:rPr>
              <a:t>Ngai</a:t>
            </a:r>
            <a:r>
              <a:rPr lang="zh-TW" altLang="en-US" sz="1400">
                <a:solidFill>
                  <a:schemeClr val="tx2">
                    <a:lumMod val="10000"/>
                  </a:schemeClr>
                </a:solidFill>
                <a:latin typeface="Raleway" pitchFamily="2" charset="0"/>
              </a:rPr>
              <a:t> </a:t>
            </a:r>
            <a:r>
              <a:rPr lang="en-US" altLang="zh-TW" sz="1400">
                <a:solidFill>
                  <a:schemeClr val="tx2">
                    <a:lumMod val="10000"/>
                  </a:schemeClr>
                </a:solidFill>
                <a:latin typeface="Raleway" pitchFamily="2" charset="0"/>
              </a:rPr>
              <a:t>Hung(20787771)</a:t>
            </a:r>
            <a:endParaRPr lang="zh-HK" altLang="en-US">
              <a:latin typeface="Raleway" pitchFamily="2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BD4A482-DBF0-4DAF-B1D9-360374F688D2}"/>
              </a:ext>
            </a:extLst>
          </p:cNvPr>
          <p:cNvSpPr txBox="1"/>
          <p:nvPr/>
        </p:nvSpPr>
        <p:spPr>
          <a:xfrm>
            <a:off x="0" y="4774548"/>
            <a:ext cx="55353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1400" dirty="0">
                <a:solidFill>
                  <a:schemeClr val="tx2">
                    <a:lumMod val="10000"/>
                  </a:schemeClr>
                </a:solidFill>
                <a:latin typeface="Raleway" pitchFamily="2" charset="0"/>
              </a:rPr>
              <a:t>Presentation video link</a:t>
            </a:r>
            <a:r>
              <a:rPr lang="en-US" altLang="zh-HK" dirty="0">
                <a:solidFill>
                  <a:schemeClr val="tx2">
                    <a:lumMod val="10000"/>
                  </a:schemeClr>
                </a:solidFill>
                <a:latin typeface="Raleway" pitchFamily="2" charset="0"/>
              </a:rPr>
              <a:t>: </a:t>
            </a:r>
            <a:r>
              <a:rPr lang="en-US" altLang="zh-HK" dirty="0">
                <a:solidFill>
                  <a:schemeClr val="tx2">
                    <a:lumMod val="10000"/>
                  </a:schemeClr>
                </a:solidFill>
                <a:latin typeface="Raleway" pitchFamily="2" charset="0"/>
                <a:hlinkClick r:id="rId5"/>
              </a:rPr>
              <a:t>https://youtu.be/UH0I578_0bA</a:t>
            </a:r>
            <a:endParaRPr lang="en-US" altLang="zh-HK" dirty="0">
              <a:solidFill>
                <a:schemeClr val="tx2">
                  <a:lumMod val="10000"/>
                </a:schemeClr>
              </a:solidFill>
              <a:latin typeface="Raleway" pitchFamily="2" charset="0"/>
            </a:endParaRPr>
          </a:p>
        </p:txBody>
      </p:sp>
      <p:pic>
        <p:nvPicPr>
          <p:cNvPr id="7" name="音訊 13">
            <a:hlinkClick r:id="" action="ppaction://media"/>
            <a:extLst>
              <a:ext uri="{FF2B5EF4-FFF2-40B4-BE49-F238E27FC236}">
                <a16:creationId xmlns:a16="http://schemas.microsoft.com/office/drawing/2014/main" id="{14F02E8F-05A5-4080-7E84-9F91B59001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1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518092" y="1991850"/>
            <a:ext cx="810756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5400">
              <a:solidFill>
                <a:schemeClr val="accent2"/>
              </a:solidFill>
            </a:endParaRPr>
          </a:p>
          <a:p>
            <a:r>
              <a:rPr lang="en-US" sz="3600"/>
              <a:t>Accuracy</a:t>
            </a: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E1830E3D-6C3D-424D-B568-1FB20DC1D0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41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1588">
        <p:cut/>
      </p:transition>
    </mc:Choice>
    <mc:Fallback xmlns="">
      <p:transition advTm="1588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bg2"/>
                </a:solidFill>
              </a:rPr>
              <a:t>Goals</a:t>
            </a:r>
            <a:endParaRPr lang="en-US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699" y="1373588"/>
            <a:ext cx="6784357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>
                <a:solidFill>
                  <a:schemeClr val="tx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goal of accuracy subtask is to provide a method to </a:t>
            </a:r>
            <a:r>
              <a:rPr lang="en-US" altLang="zh-HK" sz="1600">
                <a:solidFill>
                  <a:schemeClr val="tx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forecast items sales in the next 28days with high accuracy</a:t>
            </a:r>
          </a:p>
          <a:p>
            <a:pPr lvl="1"/>
            <a:r>
              <a:rPr lang="en-US" altLang="zh-HK" sz="1600">
                <a:solidFill>
                  <a:schemeClr val="tx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Sale from day 1942 to 1969</a:t>
            </a:r>
          </a:p>
          <a:p>
            <a:endParaRPr lang="en-US" sz="1600">
              <a:solidFill>
                <a:schemeClr val="tx2">
                  <a:lumMod val="1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600">
                <a:solidFill>
                  <a:schemeClr val="tx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Error between the predicted sales and ground truth is used to measure how </a:t>
            </a:r>
            <a:r>
              <a:rPr lang="en-US" altLang="zh-HK" sz="1600">
                <a:solidFill>
                  <a:schemeClr val="tx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accurate is the prediction</a:t>
            </a:r>
          </a:p>
          <a:p>
            <a:pPr lvl="1"/>
            <a:r>
              <a:rPr lang="en-US" sz="1600">
                <a:solidFill>
                  <a:schemeClr val="tx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Weighted Root Mean Squared Scaled Error (</a:t>
            </a:r>
            <a:r>
              <a:rPr lang="en-US" altLang="zh-HK" sz="1600">
                <a:solidFill>
                  <a:schemeClr val="tx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RMSSE</a:t>
            </a:r>
            <a:r>
              <a:rPr lang="en-US" altLang="zh-HK"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  <a:r>
              <a:rPr lang="en-US" sz="1600">
                <a:solidFill>
                  <a:schemeClr val="tx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is used for evaluation in Kaggle</a:t>
            </a: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5" name="音訊 3">
            <a:hlinkClick r:id="" action="ppaction://media"/>
            <a:extLst>
              <a:ext uri="{FF2B5EF4-FFF2-40B4-BE49-F238E27FC236}">
                <a16:creationId xmlns:a16="http://schemas.microsoft.com/office/drawing/2014/main" id="{F8124FA9-3319-3545-F783-06C1BCE5D0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1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bg2"/>
                </a:solidFill>
              </a:rPr>
              <a:t>Selected Model </a:t>
            </a:r>
            <a:endParaRPr sz="2800">
              <a:solidFill>
                <a:schemeClr val="bg2"/>
              </a:solidFill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699" y="1373588"/>
            <a:ext cx="6784357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-US" sz="1800">
                <a:solidFill>
                  <a:schemeClr val="tx2">
                    <a:lumMod val="10000"/>
                  </a:schemeClr>
                </a:solidFill>
              </a:rPr>
              <a:t>Baseline model: Linear Regression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-US" sz="1800">
                <a:solidFill>
                  <a:schemeClr val="tx2">
                    <a:lumMod val="10000"/>
                  </a:schemeClr>
                </a:solidFill>
              </a:rPr>
              <a:t>Final model: </a:t>
            </a:r>
            <a:r>
              <a:rPr lang="en-US" sz="1800" err="1">
                <a:solidFill>
                  <a:schemeClr val="tx2">
                    <a:lumMod val="10000"/>
                  </a:schemeClr>
                </a:solidFill>
              </a:rPr>
              <a:t>LightGBM</a:t>
            </a:r>
            <a:endParaRPr lang="en-US" sz="1800">
              <a:solidFill>
                <a:schemeClr val="tx2">
                  <a:lumMod val="10000"/>
                </a:schemeClr>
              </a:solidFill>
            </a:endParaRPr>
          </a:p>
          <a:p>
            <a:pPr lvl="1" indent="-342900">
              <a:spcBef>
                <a:spcPts val="600"/>
              </a:spcBef>
              <a:buSzPts val="1800"/>
              <a:buChar char="▷"/>
            </a:pPr>
            <a:r>
              <a:rPr lang="en-US" altLang="zh-TW" sz="1800">
                <a:solidFill>
                  <a:schemeClr val="tx2">
                    <a:lumMod val="10000"/>
                  </a:schemeClr>
                </a:solidFill>
                <a:ea typeface="新細明體"/>
              </a:rPr>
              <a:t>Suitable to handle mixed data type</a:t>
            </a:r>
          </a:p>
          <a:p>
            <a:pPr lvl="1" indent="-342900">
              <a:spcBef>
                <a:spcPts val="600"/>
              </a:spcBef>
              <a:buSzPts val="1800"/>
              <a:buChar char="▷"/>
            </a:pPr>
            <a:r>
              <a:rPr lang="en-US" sz="1800">
                <a:solidFill>
                  <a:schemeClr val="tx2">
                    <a:lumMod val="10000"/>
                  </a:schemeClr>
                </a:solidFill>
                <a:ea typeface="新細明體"/>
              </a:rPr>
              <a:t>Parameter*:</a:t>
            </a:r>
          </a:p>
          <a:p>
            <a:pPr lvl="2" indent="-342900">
              <a:spcBef>
                <a:spcPts val="600"/>
              </a:spcBef>
              <a:buSzPts val="1800"/>
              <a:buChar char="▷"/>
            </a:pPr>
            <a:r>
              <a:rPr lang="en-US" sz="1200">
                <a:solidFill>
                  <a:schemeClr val="tx2">
                    <a:lumMod val="10000"/>
                  </a:schemeClr>
                </a:solidFill>
              </a:rPr>
              <a:t>'</a:t>
            </a:r>
            <a:r>
              <a:rPr lang="en-US" sz="1200" err="1">
                <a:solidFill>
                  <a:schemeClr val="tx2">
                    <a:lumMod val="10000"/>
                  </a:schemeClr>
                </a:solidFill>
              </a:rPr>
              <a:t>num_leaves</a:t>
            </a:r>
            <a:r>
              <a:rPr lang="en-US" sz="1200">
                <a:solidFill>
                  <a:schemeClr val="tx2">
                    <a:lumMod val="10000"/>
                  </a:schemeClr>
                </a:solidFill>
              </a:rPr>
              <a:t>': 100</a:t>
            </a:r>
          </a:p>
          <a:p>
            <a:pPr lvl="2" indent="-342900">
              <a:spcBef>
                <a:spcPts val="600"/>
              </a:spcBef>
              <a:buSzPts val="1800"/>
              <a:buChar char="▷"/>
            </a:pPr>
            <a:r>
              <a:rPr lang="en-US" sz="1200">
                <a:solidFill>
                  <a:schemeClr val="tx2">
                    <a:lumMod val="10000"/>
                  </a:schemeClr>
                </a:solidFill>
              </a:rPr>
              <a:t>'</a:t>
            </a:r>
            <a:r>
              <a:rPr lang="en-US" sz="1200" err="1">
                <a:solidFill>
                  <a:schemeClr val="tx2">
                    <a:lumMod val="10000"/>
                  </a:schemeClr>
                </a:solidFill>
              </a:rPr>
              <a:t>max_depth</a:t>
            </a:r>
            <a:r>
              <a:rPr lang="en-US" sz="1200">
                <a:solidFill>
                  <a:schemeClr val="tx2">
                    <a:lumMod val="10000"/>
                  </a:schemeClr>
                </a:solidFill>
              </a:rPr>
              <a:t>': 9</a:t>
            </a:r>
          </a:p>
          <a:p>
            <a:pPr lvl="2" indent="-342900">
              <a:spcBef>
                <a:spcPts val="600"/>
              </a:spcBef>
              <a:buSzPts val="1800"/>
              <a:buChar char="▷"/>
            </a:pPr>
            <a:r>
              <a:rPr lang="en-US" sz="1200">
                <a:solidFill>
                  <a:schemeClr val="tx2">
                    <a:lumMod val="10000"/>
                  </a:schemeClr>
                </a:solidFill>
              </a:rPr>
              <a:t>'</a:t>
            </a:r>
            <a:r>
              <a:rPr lang="en-US" sz="1200" err="1">
                <a:solidFill>
                  <a:schemeClr val="tx2">
                    <a:lumMod val="10000"/>
                  </a:schemeClr>
                </a:solidFill>
              </a:rPr>
              <a:t>learning_rate</a:t>
            </a:r>
            <a:r>
              <a:rPr lang="en-US" sz="1200">
                <a:solidFill>
                  <a:schemeClr val="tx2">
                    <a:lumMod val="10000"/>
                  </a:schemeClr>
                </a:solidFill>
              </a:rPr>
              <a:t>': 0.03</a:t>
            </a:r>
          </a:p>
          <a:p>
            <a:pPr lvl="2" indent="-342900">
              <a:spcBef>
                <a:spcPts val="600"/>
              </a:spcBef>
              <a:buSzPts val="1800"/>
              <a:buChar char="▷"/>
            </a:pPr>
            <a:r>
              <a:rPr lang="en-US" sz="1200">
                <a:solidFill>
                  <a:schemeClr val="tx2">
                    <a:lumMod val="10000"/>
                  </a:schemeClr>
                </a:solidFill>
              </a:rPr>
              <a:t>'</a:t>
            </a:r>
            <a:r>
              <a:rPr lang="en-US" sz="1200" err="1">
                <a:solidFill>
                  <a:schemeClr val="tx2">
                    <a:lumMod val="10000"/>
                  </a:schemeClr>
                </a:solidFill>
              </a:rPr>
              <a:t>reg_alpha</a:t>
            </a:r>
            <a:r>
              <a:rPr lang="en-US" sz="1200">
                <a:solidFill>
                  <a:schemeClr val="tx2">
                    <a:lumMod val="10000"/>
                  </a:schemeClr>
                </a:solidFill>
              </a:rPr>
              <a:t>': 0.2</a:t>
            </a:r>
          </a:p>
          <a:p>
            <a:pPr lvl="2" indent="-342900">
              <a:spcBef>
                <a:spcPts val="600"/>
              </a:spcBef>
              <a:buSzPts val="1800"/>
              <a:buChar char="▷"/>
            </a:pPr>
            <a:r>
              <a:rPr lang="en-US" sz="1200">
                <a:solidFill>
                  <a:schemeClr val="tx2">
                    <a:lumMod val="10000"/>
                  </a:schemeClr>
                </a:solidFill>
              </a:rPr>
              <a:t>'</a:t>
            </a:r>
            <a:r>
              <a:rPr lang="en-US" sz="1200" err="1">
                <a:solidFill>
                  <a:schemeClr val="tx2">
                    <a:lumMod val="10000"/>
                  </a:schemeClr>
                </a:solidFill>
              </a:rPr>
              <a:t>reg_lambda</a:t>
            </a:r>
            <a:r>
              <a:rPr lang="en-US" sz="1200">
                <a:solidFill>
                  <a:schemeClr val="tx2">
                    <a:lumMod val="10000"/>
                  </a:schemeClr>
                </a:solidFill>
              </a:rPr>
              <a:t>': 0.2</a:t>
            </a:r>
          </a:p>
          <a:p>
            <a:pPr lvl="2" indent="-342900">
              <a:spcBef>
                <a:spcPts val="600"/>
              </a:spcBef>
              <a:buSzPts val="1800"/>
              <a:buChar char="▷"/>
            </a:pPr>
            <a:r>
              <a:rPr lang="en-US" sz="1200">
                <a:solidFill>
                  <a:schemeClr val="tx2">
                    <a:lumMod val="10000"/>
                  </a:schemeClr>
                </a:solidFill>
              </a:rPr>
              <a:t>‘</a:t>
            </a:r>
            <a:r>
              <a:rPr lang="en-US" sz="1200" err="1">
                <a:solidFill>
                  <a:schemeClr val="tx2">
                    <a:lumMod val="10000"/>
                  </a:schemeClr>
                </a:solidFill>
              </a:rPr>
              <a:t>num_boost_round</a:t>
            </a:r>
            <a:r>
              <a:rPr lang="en-US" sz="1200">
                <a:solidFill>
                  <a:schemeClr val="tx2">
                    <a:lumMod val="10000"/>
                  </a:schemeClr>
                </a:solidFill>
              </a:rPr>
              <a:t>’: 300</a:t>
            </a:r>
          </a:p>
          <a:p>
            <a:pPr lvl="2" indent="-342900">
              <a:spcBef>
                <a:spcPts val="600"/>
              </a:spcBef>
              <a:buSzPts val="1800"/>
              <a:buChar char="▷"/>
            </a:pPr>
            <a:r>
              <a:rPr lang="en-US" sz="1200">
                <a:solidFill>
                  <a:schemeClr val="tx2">
                    <a:lumMod val="10000"/>
                  </a:schemeClr>
                </a:solidFill>
              </a:rPr>
              <a:t>‘</a:t>
            </a:r>
            <a:r>
              <a:rPr lang="en-US" sz="1200" err="1">
                <a:solidFill>
                  <a:schemeClr val="tx2">
                    <a:lumMod val="10000"/>
                  </a:schemeClr>
                </a:solidFill>
              </a:rPr>
              <a:t>early_stopping_rounds</a:t>
            </a:r>
            <a:r>
              <a:rPr lang="en-US" sz="1200">
                <a:solidFill>
                  <a:schemeClr val="tx2">
                    <a:lumMod val="10000"/>
                  </a:schemeClr>
                </a:solidFill>
              </a:rPr>
              <a:t>’: 100</a:t>
            </a: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B24AFC9-68B3-4392-B1D7-0A35B07EE7CE}"/>
              </a:ext>
            </a:extLst>
          </p:cNvPr>
          <p:cNvSpPr txBox="1"/>
          <p:nvPr/>
        </p:nvSpPr>
        <p:spPr>
          <a:xfrm>
            <a:off x="-902448" y="4764212"/>
            <a:ext cx="71845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28700" lvl="1">
              <a:spcBef>
                <a:spcPts val="600"/>
              </a:spcBef>
              <a:buSzPts val="1800"/>
            </a:pPr>
            <a:r>
              <a:rPr lang="en-US" altLang="zh-HK" sz="1000">
                <a:solidFill>
                  <a:schemeClr val="tx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*Only shows part of the parameter. May refer to the code for more details</a:t>
            </a:r>
          </a:p>
        </p:txBody>
      </p:sp>
      <p:pic>
        <p:nvPicPr>
          <p:cNvPr id="6" name="音訊 4">
            <a:hlinkClick r:id="" action="ppaction://media"/>
            <a:extLst>
              <a:ext uri="{FF2B5EF4-FFF2-40B4-BE49-F238E27FC236}">
                <a16:creationId xmlns:a16="http://schemas.microsoft.com/office/drawing/2014/main" id="{64D41D43-F0AE-54F0-9CD0-55EC926047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8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91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bg2"/>
                </a:solidFill>
              </a:rPr>
              <a:t>Target shifting Method</a:t>
            </a:r>
            <a:endParaRPr sz="2800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Google Shape;125;p1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93699" y="1373588"/>
                <a:ext cx="6784357" cy="35523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lvl="0" indent="-342900" algn="l" rtl="0">
                  <a:spcBef>
                    <a:spcPts val="600"/>
                  </a:spcBef>
                  <a:spcAft>
                    <a:spcPts val="0"/>
                  </a:spcAft>
                  <a:buSzPts val="1800"/>
                  <a:buChar char="▷"/>
                </a:pPr>
                <a:r>
                  <a:rPr lang="en-US" sz="1800">
                    <a:solidFill>
                      <a:schemeClr val="tx2">
                        <a:lumMod val="10000"/>
                      </a:schemeClr>
                    </a:solidFill>
                  </a:rPr>
                  <a:t>We use feature ‘target_28’ as the target in model training</a:t>
                </a:r>
              </a:p>
              <a:p>
                <a:endParaRPr lang="en-US" sz="1800">
                  <a:solidFill>
                    <a:schemeClr val="tx2">
                      <a:lumMod val="10000"/>
                    </a:schemeClr>
                  </a:solidFill>
                </a:endParaRPr>
              </a:p>
              <a:p>
                <a:r>
                  <a:rPr lang="en-US" sz="1800">
                    <a:solidFill>
                      <a:schemeClr val="tx2">
                        <a:lumMod val="10000"/>
                      </a:schemeClr>
                    </a:solidFill>
                  </a:rPr>
                  <a:t>‘</a:t>
                </a:r>
                <a:r>
                  <a:rPr lang="en-US" altLang="zh-HK" sz="1800">
                    <a:solidFill>
                      <a:schemeClr val="tx2">
                        <a:lumMod val="10000"/>
                      </a:schemeClr>
                    </a:solidFill>
                  </a:rPr>
                  <a:t>target_28’ of a sample at day t is the t+28 sales of that shop on that particular item (shifted future sales data)</a:t>
                </a:r>
              </a:p>
              <a:p>
                <a:endParaRPr lang="en-US" altLang="zh-HK" sz="1800">
                  <a:solidFill>
                    <a:schemeClr val="tx2">
                      <a:lumMod val="10000"/>
                    </a:schemeClr>
                  </a:solidFill>
                </a:endParaRPr>
              </a:p>
              <a:p>
                <a:r>
                  <a:rPr lang="en-US" altLang="zh-HK" sz="1800">
                    <a:solidFill>
                      <a:schemeClr val="tx2">
                        <a:lumMod val="10000"/>
                      </a:schemeClr>
                    </a:solidFill>
                  </a:rPr>
                  <a:t>Aim to train a model predict t+28 sales,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sz="18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HK" sz="1800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HK" sz="1800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HK" sz="18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HK" sz="18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+28</m:t>
                        </m:r>
                      </m:sub>
                    </m:sSub>
                  </m:oMath>
                </a14:m>
                <a:r>
                  <a:rPr lang="en-US" altLang="zh-HK" sz="1800">
                    <a:solidFill>
                      <a:schemeClr val="tx2">
                        <a:lumMod val="10000"/>
                      </a:schemeClr>
                    </a:solidFill>
                  </a:rPr>
                  <a:t>, by using day t features </a:t>
                </a:r>
                <a14:m>
                  <m:oMath xmlns:m="http://schemas.openxmlformats.org/officeDocument/2006/math">
                    <m:r>
                      <a:rPr lang="en-US" altLang="zh-HK" sz="180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HK" sz="180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sz="18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HK" sz="18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HK" sz="1800">
                  <a:solidFill>
                    <a:schemeClr val="tx2">
                      <a:lumMod val="10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sz="180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sz="18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HK" sz="18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HK" sz="18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HK" sz="18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HK" sz="18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zh-HK" sz="18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HK" sz="1800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HK" sz="1800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HK" sz="18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HK" sz="18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+28</m:t>
                        </m:r>
                      </m:sub>
                    </m:sSub>
                  </m:oMath>
                </a14:m>
                <a:endParaRPr lang="en-US" altLang="zh-HK" sz="1800">
                  <a:solidFill>
                    <a:schemeClr val="tx2">
                      <a:lumMod val="10000"/>
                    </a:schemeClr>
                  </a:solidFill>
                </a:endParaRPr>
              </a:p>
              <a:p>
                <a:pPr marL="114300" indent="0">
                  <a:buNone/>
                </a:pPr>
                <a:endParaRPr lang="en-US" altLang="zh-HK" sz="180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5" name="Google Shape;125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3699" y="1373588"/>
                <a:ext cx="6784357" cy="3552300"/>
              </a:xfrm>
              <a:prstGeom prst="rect">
                <a:avLst/>
              </a:prstGeom>
              <a:blipFill>
                <a:blip r:embed="rId5"/>
                <a:stretch>
                  <a:fillRect r="-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5" name="音訊 22">
            <a:hlinkClick r:id="" action="ppaction://media"/>
            <a:extLst>
              <a:ext uri="{FF2B5EF4-FFF2-40B4-BE49-F238E27FC236}">
                <a16:creationId xmlns:a16="http://schemas.microsoft.com/office/drawing/2014/main" id="{F6044126-D5D9-335A-5325-B633209B25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64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bg2"/>
                </a:solidFill>
              </a:rPr>
              <a:t>Training Method</a:t>
            </a:r>
            <a:endParaRPr sz="2800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Google Shape;125;p1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93699" y="1373588"/>
                <a:ext cx="6784357" cy="35523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14300" indent="0">
                  <a:buNone/>
                </a:pPr>
                <a:r>
                  <a:rPr lang="en-US" altLang="zh-HK" sz="1800">
                    <a:solidFill>
                      <a:schemeClr val="tx2">
                        <a:lumMod val="10000"/>
                      </a:schemeClr>
                    </a:solidFill>
                  </a:rPr>
                  <a:t>Validation training: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sz="16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sz="16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HK" sz="16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HK" sz="1600" i="1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HK" sz="16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sz="16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HK" sz="16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188</m:t>
                        </m:r>
                        <m:r>
                          <a:rPr lang="en-US" altLang="zh-HK" sz="16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altLang="zh-HK" sz="1600">
                    <a:solidFill>
                      <a:schemeClr val="tx2">
                        <a:lumMod val="10000"/>
                      </a:schemeClr>
                    </a:solidFill>
                  </a:rPr>
                  <a:t> as training and validation data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sz="160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sz="16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HK" sz="16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1886</m:t>
                        </m:r>
                      </m:sub>
                    </m:sSub>
                    <m:r>
                      <a:rPr lang="en-US" altLang="zh-HK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HK" sz="16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sz="16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HK" sz="16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1913</m:t>
                        </m:r>
                      </m:sub>
                    </m:sSub>
                  </m:oMath>
                </a14:m>
                <a:r>
                  <a:rPr lang="en-US" altLang="zh-HK" sz="1600">
                    <a:solidFill>
                      <a:schemeClr val="tx2">
                        <a:lumMod val="10000"/>
                      </a:schemeClr>
                    </a:solidFill>
                  </a:rPr>
                  <a:t> as testing data to 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sz="16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HK" sz="1600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HK" sz="1600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HK" sz="16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1914</m:t>
                        </m:r>
                      </m:sub>
                    </m:sSub>
                    <m:r>
                      <a:rPr lang="en-US" altLang="zh-HK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HK" sz="16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HK" sz="1600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HK" sz="1600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HK" sz="16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1941</m:t>
                        </m:r>
                      </m:sub>
                    </m:sSub>
                  </m:oMath>
                </a14:m>
                <a:endParaRPr lang="en-US" altLang="zh-HK" sz="1600">
                  <a:solidFill>
                    <a:schemeClr val="tx2">
                      <a:lumMod val="10000"/>
                    </a:schemeClr>
                  </a:solidFill>
                </a:endParaRPr>
              </a:p>
              <a:p>
                <a:pPr marL="533400" lvl="1" indent="0">
                  <a:buNone/>
                </a:pPr>
                <a:r>
                  <a:rPr lang="en-US" altLang="zh-HK" sz="1600">
                    <a:solidFill>
                      <a:schemeClr val="tx2">
                        <a:lumMod val="10000"/>
                      </a:schemeClr>
                    </a:solidFill>
                  </a:rPr>
                  <a:t>(</a:t>
                </a:r>
                <a:r>
                  <a:rPr lang="en-US" altLang="zh-HK" sz="1600" err="1">
                    <a:solidFill>
                      <a:schemeClr val="tx2">
                        <a:lumMod val="10000"/>
                      </a:schemeClr>
                    </a:solidFill>
                  </a:rPr>
                  <a:t>ie</a:t>
                </a:r>
                <a:r>
                  <a:rPr lang="en-US" altLang="zh-HK" sz="1600">
                    <a:solidFill>
                      <a:schemeClr val="tx2">
                        <a:lumMod val="10000"/>
                      </a:schemeClr>
                    </a:solidFill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sz="160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sz="16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HK" sz="16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HK" sz="16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HK" sz="16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1886</m:t>
                        </m:r>
                      </m:sub>
                    </m:sSub>
                    <m:r>
                      <a:rPr lang="en-US" altLang="zh-HK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zh-HK" sz="16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HK" sz="1600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HK" sz="1600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HK" sz="16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1914</m:t>
                        </m:r>
                      </m:sub>
                    </m:sSub>
                    <m:r>
                      <a:rPr lang="en-US" altLang="zh-HK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HK" sz="16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sz="16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HK" sz="16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HK" sz="16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HK" sz="16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HK" sz="16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1887</m:t>
                        </m:r>
                      </m:sub>
                    </m:sSub>
                    <m:r>
                      <a:rPr lang="en-US" altLang="zh-HK" sz="1600" i="1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zh-HK" sz="16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HK" sz="1600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HK" sz="1600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HK" sz="16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1915</m:t>
                        </m:r>
                      </m:sub>
                    </m:sSub>
                  </m:oMath>
                </a14:m>
                <a:r>
                  <a:rPr lang="en-US" altLang="zh-HK" sz="1600">
                    <a:solidFill>
                      <a:schemeClr val="tx2">
                        <a:lumMod val="10000"/>
                      </a:schemeClr>
                    </a:solidFill>
                  </a:rPr>
                  <a:t>, ……)</a:t>
                </a:r>
              </a:p>
              <a:p>
                <a:r>
                  <a:rPr lang="en-US" altLang="zh-HK" sz="1600">
                    <a:solidFill>
                      <a:schemeClr val="tx2">
                        <a:lumMod val="10000"/>
                      </a:schemeClr>
                    </a:solidFill>
                  </a:rPr>
                  <a:t>Calculate the RMSE between prediction and ground truth.</a:t>
                </a:r>
              </a:p>
              <a:p>
                <a:pPr marL="114300" indent="0">
                  <a:buNone/>
                </a:pPr>
                <a:endParaRPr lang="en-US" sz="1800">
                  <a:solidFill>
                    <a:schemeClr val="tx2">
                      <a:lumMod val="10000"/>
                    </a:schemeClr>
                  </a:solidFill>
                </a:endParaRPr>
              </a:p>
              <a:p>
                <a:pPr marL="114300" indent="0">
                  <a:buNone/>
                </a:pPr>
                <a:endParaRPr lang="en-US" sz="1800">
                  <a:solidFill>
                    <a:schemeClr val="tx2">
                      <a:lumMod val="10000"/>
                    </a:schemeClr>
                  </a:solidFill>
                </a:endParaRPr>
              </a:p>
              <a:p>
                <a:pPr marL="114300" indent="0">
                  <a:buNone/>
                </a:pPr>
                <a:r>
                  <a:rPr lang="en-US" sz="1800">
                    <a:solidFill>
                      <a:schemeClr val="tx2">
                        <a:lumMod val="10000"/>
                      </a:schemeClr>
                    </a:solidFill>
                  </a:rPr>
                  <a:t>Evaluation training (for Kaggle submission):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sz="160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sz="16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HK" sz="16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HK" sz="1600" i="1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HK" sz="16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sz="16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HK" sz="16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1913</m:t>
                        </m:r>
                      </m:sub>
                    </m:sSub>
                  </m:oMath>
                </a14:m>
                <a:r>
                  <a:rPr lang="en-US" altLang="zh-HK" sz="1600">
                    <a:solidFill>
                      <a:schemeClr val="tx2">
                        <a:lumMod val="10000"/>
                      </a:schemeClr>
                    </a:solidFill>
                  </a:rPr>
                  <a:t> as training and validation data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sz="160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sz="16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HK" sz="16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1914</m:t>
                        </m:r>
                      </m:sub>
                    </m:sSub>
                    <m:r>
                      <a:rPr lang="en-US" altLang="zh-HK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HK" sz="16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sz="16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HK" sz="16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1941</m:t>
                        </m:r>
                      </m:sub>
                    </m:sSub>
                  </m:oMath>
                </a14:m>
                <a:r>
                  <a:rPr lang="en-US" altLang="zh-HK" sz="1600">
                    <a:solidFill>
                      <a:schemeClr val="tx2">
                        <a:lumMod val="10000"/>
                      </a:schemeClr>
                    </a:solidFill>
                  </a:rPr>
                  <a:t> as testing data to 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sz="16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HK" sz="1600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HK" sz="1600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HK" sz="16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1942</m:t>
                        </m:r>
                      </m:sub>
                    </m:sSub>
                    <m:r>
                      <a:rPr lang="en-US" altLang="zh-HK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HK" sz="16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HK" sz="1600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HK" sz="1600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HK" sz="16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1969</m:t>
                        </m:r>
                      </m:sub>
                    </m:sSub>
                  </m:oMath>
                </a14:m>
                <a:endParaRPr lang="en-US" altLang="zh-HK" sz="160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5" name="Google Shape;125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3699" y="1373588"/>
                <a:ext cx="6784357" cy="35523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074" name="Picture 2" descr="RMSE（Root Mean Squared Error） 和RMSLE（Root Mean Squared Logarithmic Error） -  台部落">
            <a:extLst>
              <a:ext uri="{FF2B5EF4-FFF2-40B4-BE49-F238E27FC236}">
                <a16:creationId xmlns:a16="http://schemas.microsoft.com/office/drawing/2014/main" id="{D6C9DE55-2422-481E-B539-36D9B2322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944" y="3001217"/>
            <a:ext cx="1944221" cy="75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音訊 9">
            <a:hlinkClick r:id="" action="ppaction://media"/>
            <a:extLst>
              <a:ext uri="{FF2B5EF4-FFF2-40B4-BE49-F238E27FC236}">
                <a16:creationId xmlns:a16="http://schemas.microsoft.com/office/drawing/2014/main" id="{555BAD59-4021-FE75-69A0-141AD963EA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0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51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bg2"/>
                </a:solidFill>
              </a:rPr>
              <a:t>Training Method</a:t>
            </a:r>
            <a:endParaRPr sz="2800">
              <a:solidFill>
                <a:schemeClr val="bg2"/>
              </a:solidFill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699" y="1373588"/>
            <a:ext cx="6784357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-US" sz="1800">
                <a:solidFill>
                  <a:schemeClr val="tx2">
                    <a:lumMod val="10000"/>
                  </a:schemeClr>
                </a:solidFill>
              </a:rPr>
              <a:t>To prevent over-fitting, the following measurement is adopted on </a:t>
            </a:r>
            <a:r>
              <a:rPr lang="en-US" sz="1800" err="1">
                <a:solidFill>
                  <a:schemeClr val="tx2">
                    <a:lumMod val="10000"/>
                  </a:schemeClr>
                </a:solidFill>
              </a:rPr>
              <a:t>LightGBM</a:t>
            </a:r>
            <a:r>
              <a:rPr lang="en-US" sz="1800">
                <a:solidFill>
                  <a:schemeClr val="tx2">
                    <a:lumMod val="10000"/>
                  </a:schemeClr>
                </a:solidFill>
              </a:rPr>
              <a:t> :</a:t>
            </a:r>
          </a:p>
          <a:p>
            <a:pPr lvl="1" indent="-342900">
              <a:spcBef>
                <a:spcPts val="600"/>
              </a:spcBef>
              <a:buSzPts val="1800"/>
              <a:buChar char="▷"/>
            </a:pPr>
            <a:r>
              <a:rPr lang="en-US" sz="1800" err="1">
                <a:solidFill>
                  <a:schemeClr val="tx2">
                    <a:lumMod val="10000"/>
                  </a:schemeClr>
                </a:solidFill>
              </a:rPr>
              <a:t>ElasticNet</a:t>
            </a:r>
            <a:r>
              <a:rPr lang="en-US" sz="1800">
                <a:solidFill>
                  <a:schemeClr val="tx2">
                    <a:lumMod val="10000"/>
                  </a:schemeClr>
                </a:solidFill>
              </a:rPr>
              <a:t> regularization</a:t>
            </a:r>
          </a:p>
          <a:p>
            <a:pPr lvl="1" indent="-342900">
              <a:spcBef>
                <a:spcPts val="600"/>
              </a:spcBef>
              <a:buSzPts val="1800"/>
              <a:buChar char="▷"/>
            </a:pPr>
            <a:r>
              <a:rPr lang="en-US" sz="1800">
                <a:solidFill>
                  <a:schemeClr val="tx2">
                    <a:lumMod val="10000"/>
                  </a:schemeClr>
                </a:solidFill>
              </a:rPr>
              <a:t>Stratified 3-fold cross-validation to obtain averaging prediction</a:t>
            </a:r>
          </a:p>
          <a:p>
            <a:r>
              <a:rPr lang="en-US" sz="1800">
                <a:solidFill>
                  <a:schemeClr val="tx2">
                    <a:lumMod val="10000"/>
                  </a:schemeClr>
                </a:solidFill>
              </a:rPr>
              <a:t>Considering the running time and hardware limitation, we only choose 3 as the fold number</a:t>
            </a:r>
          </a:p>
          <a:p>
            <a:r>
              <a:rPr lang="en-US" sz="1800">
                <a:solidFill>
                  <a:schemeClr val="tx2">
                    <a:lumMod val="10000"/>
                  </a:schemeClr>
                </a:solidFill>
              </a:rPr>
              <a:t>We also used </a:t>
            </a:r>
            <a:r>
              <a:rPr lang="en-US" altLang="zh-HK" sz="1800">
                <a:solidFill>
                  <a:schemeClr val="tx2">
                    <a:lumMod val="10000"/>
                  </a:schemeClr>
                </a:solidFill>
              </a:rPr>
              <a:t>lookahead windows of 3, 7, 14 and 28 days to train different models for a final ensemble</a:t>
            </a:r>
          </a:p>
          <a:p>
            <a:endParaRPr lang="en-US" sz="1800">
              <a:solidFill>
                <a:schemeClr val="tx2">
                  <a:lumMod val="10000"/>
                </a:schemeClr>
              </a:solidFill>
            </a:endParaRPr>
          </a:p>
          <a:p>
            <a:pPr lvl="1" indent="-342900">
              <a:spcBef>
                <a:spcPts val="600"/>
              </a:spcBef>
              <a:buSzPts val="1800"/>
              <a:buChar char="▷"/>
            </a:pPr>
            <a:endParaRPr lang="en-US" sz="1800">
              <a:solidFill>
                <a:schemeClr val="tx2">
                  <a:lumMod val="10000"/>
                </a:schemeClr>
              </a:solidFill>
            </a:endParaRPr>
          </a:p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lang="en-US" sz="180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5" name="音訊 5">
            <a:hlinkClick r:id="" action="ppaction://media"/>
            <a:extLst>
              <a:ext uri="{FF2B5EF4-FFF2-40B4-BE49-F238E27FC236}">
                <a16:creationId xmlns:a16="http://schemas.microsoft.com/office/drawing/2014/main" id="{4791A4F3-7F2C-4D29-9320-E550F2DC54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56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bg2"/>
                </a:solidFill>
              </a:rPr>
              <a:t>Result</a:t>
            </a:r>
            <a:endParaRPr sz="2800">
              <a:solidFill>
                <a:schemeClr val="bg2"/>
              </a:solidFill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784357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>
                <a:solidFill>
                  <a:schemeClr val="tx2">
                    <a:lumMod val="10000"/>
                  </a:schemeClr>
                </a:solidFill>
              </a:rPr>
              <a:t>Validation Training result:</a:t>
            </a:r>
          </a:p>
          <a:p>
            <a:endParaRPr lang="en-US" sz="1800">
              <a:solidFill>
                <a:schemeClr val="tx2">
                  <a:lumMod val="10000"/>
                </a:schemeClr>
              </a:solidFill>
            </a:endParaRPr>
          </a:p>
          <a:p>
            <a:endParaRPr lang="en-US" sz="1800">
              <a:solidFill>
                <a:schemeClr val="tx2">
                  <a:lumMod val="10000"/>
                </a:schemeClr>
              </a:solidFill>
            </a:endParaRPr>
          </a:p>
          <a:p>
            <a:pPr lvl="1" indent="-342900">
              <a:spcBef>
                <a:spcPts val="600"/>
              </a:spcBef>
              <a:buSzPts val="1800"/>
              <a:buChar char="▷"/>
            </a:pPr>
            <a:endParaRPr lang="en-US" sz="1800">
              <a:solidFill>
                <a:schemeClr val="tx2">
                  <a:lumMod val="10000"/>
                </a:schemeClr>
              </a:solidFill>
            </a:endParaRPr>
          </a:p>
          <a:p>
            <a:pPr lvl="1" indent="-342900">
              <a:spcBef>
                <a:spcPts val="600"/>
              </a:spcBef>
              <a:buSzPts val="1800"/>
              <a:buChar char="▷"/>
            </a:pPr>
            <a:endParaRPr lang="en-US" sz="1800">
              <a:solidFill>
                <a:schemeClr val="tx2">
                  <a:lumMod val="10000"/>
                </a:schemeClr>
              </a:solidFill>
            </a:endParaRPr>
          </a:p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lang="en-US" sz="180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B59E89B-01BB-1E4A-B255-08130BF19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01" y="2113454"/>
            <a:ext cx="4113463" cy="212751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93897E8-EEA4-1046-A402-66B480F000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3680" y="2113454"/>
            <a:ext cx="4125862" cy="2127516"/>
          </a:xfrm>
          <a:prstGeom prst="rect">
            <a:avLst/>
          </a:prstGeom>
        </p:spPr>
      </p:pic>
      <p:pic>
        <p:nvPicPr>
          <p:cNvPr id="7" name="音訊 5">
            <a:hlinkClick r:id="" action="ppaction://media"/>
            <a:extLst>
              <a:ext uri="{FF2B5EF4-FFF2-40B4-BE49-F238E27FC236}">
                <a16:creationId xmlns:a16="http://schemas.microsoft.com/office/drawing/2014/main" id="{29201D37-F8FB-3FF0-7FA0-1D2A59A9A1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bg2"/>
                </a:solidFill>
              </a:rPr>
              <a:t>Result</a:t>
            </a:r>
            <a:endParaRPr sz="2800">
              <a:solidFill>
                <a:schemeClr val="bg2"/>
              </a:solidFill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699" y="1373588"/>
            <a:ext cx="6784357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>
                <a:solidFill>
                  <a:schemeClr val="tx2">
                    <a:lumMod val="10000"/>
                  </a:schemeClr>
                </a:solidFill>
              </a:rPr>
              <a:t>Prediction Accuracy:</a:t>
            </a:r>
          </a:p>
          <a:p>
            <a:endParaRPr lang="en-US" sz="1800">
              <a:solidFill>
                <a:schemeClr val="tx2">
                  <a:lumMod val="10000"/>
                </a:schemeClr>
              </a:solidFill>
            </a:endParaRPr>
          </a:p>
          <a:p>
            <a:endParaRPr lang="en-US" sz="1800">
              <a:solidFill>
                <a:schemeClr val="tx2">
                  <a:lumMod val="10000"/>
                </a:schemeClr>
              </a:solidFill>
            </a:endParaRPr>
          </a:p>
          <a:p>
            <a:endParaRPr lang="en-US" sz="1800">
              <a:solidFill>
                <a:schemeClr val="tx2">
                  <a:lumMod val="10000"/>
                </a:schemeClr>
              </a:solidFill>
            </a:endParaRPr>
          </a:p>
          <a:p>
            <a:endParaRPr lang="en-US" sz="180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sz="1800">
                <a:solidFill>
                  <a:schemeClr val="tx2">
                    <a:lumMod val="10000"/>
                  </a:schemeClr>
                </a:solidFill>
              </a:rPr>
              <a:t>22% reduction in Kaggle Private RMSSE by using LightGBM </a:t>
            </a:r>
          </a:p>
          <a:p>
            <a:endParaRPr lang="en-US" sz="1800">
              <a:solidFill>
                <a:schemeClr val="tx2">
                  <a:lumMod val="10000"/>
                </a:schemeClr>
              </a:solidFill>
            </a:endParaRPr>
          </a:p>
          <a:p>
            <a:pPr lvl="1" indent="-342900">
              <a:spcBef>
                <a:spcPts val="600"/>
              </a:spcBef>
              <a:buSzPts val="1800"/>
              <a:buChar char="▷"/>
            </a:pPr>
            <a:endParaRPr lang="en-US" sz="1800">
              <a:solidFill>
                <a:schemeClr val="tx2">
                  <a:lumMod val="10000"/>
                </a:schemeClr>
              </a:solidFill>
            </a:endParaRPr>
          </a:p>
          <a:p>
            <a:pPr lvl="1" indent="-342900">
              <a:spcBef>
                <a:spcPts val="600"/>
              </a:spcBef>
              <a:buSzPts val="1800"/>
              <a:buChar char="▷"/>
            </a:pPr>
            <a:endParaRPr lang="en-US" sz="1800">
              <a:solidFill>
                <a:schemeClr val="tx2">
                  <a:lumMod val="10000"/>
                </a:schemeClr>
              </a:solidFill>
            </a:endParaRPr>
          </a:p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lang="en-US" sz="180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8F5AC099-0597-4B92-AB93-91F980FB7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863963"/>
              </p:ext>
            </p:extLst>
          </p:nvPr>
        </p:nvGraphicFramePr>
        <p:xfrm>
          <a:off x="1465944" y="2037218"/>
          <a:ext cx="6096000" cy="1112520"/>
        </p:xfrm>
        <a:graphic>
          <a:graphicData uri="http://schemas.openxmlformats.org/drawingml/2006/table">
            <a:tbl>
              <a:tblPr firstRow="1" bandRow="1">
                <a:tableStyleId>{C98665B7-6574-423E-A4B5-A6C020D860FF}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7014900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698848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169945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badi"/>
                        </a:rPr>
                        <a:t>Validation RMSE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badi"/>
                        </a:rPr>
                        <a:t>Kaggle Private RMSSE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31149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/>
                        <a:t>Linear Regression</a:t>
                      </a:r>
                      <a:endParaRPr lang="zh-HK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/>
                        <a:t>2.23960</a:t>
                      </a:r>
                      <a:endParaRPr lang="zh-HK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/>
                        <a:t>0.84297</a:t>
                      </a:r>
                      <a:endParaRPr lang="zh-HK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701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err="1"/>
                        <a:t>LightGBM</a:t>
                      </a:r>
                      <a:endParaRPr lang="zh-HK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/>
                        <a:t>2.16752</a:t>
                      </a:r>
                      <a:endParaRPr lang="zh-HK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/>
                        <a:t>0.65377</a:t>
                      </a:r>
                      <a:endParaRPr lang="zh-HK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283423"/>
                  </a:ext>
                </a:extLst>
              </a:tr>
            </a:tbl>
          </a:graphicData>
        </a:graphic>
      </p:graphicFrame>
      <p:pic>
        <p:nvPicPr>
          <p:cNvPr id="6" name="音訊 7">
            <a:hlinkClick r:id="" action="ppaction://media"/>
            <a:extLst>
              <a:ext uri="{FF2B5EF4-FFF2-40B4-BE49-F238E27FC236}">
                <a16:creationId xmlns:a16="http://schemas.microsoft.com/office/drawing/2014/main" id="{B08A94A0-684F-BBEB-E53A-D1097B0B4B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8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518092" y="1991850"/>
            <a:ext cx="810756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5400">
              <a:solidFill>
                <a:schemeClr val="accent2"/>
              </a:solidFill>
            </a:endParaRPr>
          </a:p>
          <a:p>
            <a:r>
              <a:rPr lang="en-US" sz="3600"/>
              <a:t>Uncertainty</a:t>
            </a: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D306B8DE-E40D-432B-9C07-4092F835EC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3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1472">
        <p:cut/>
      </p:transition>
    </mc:Choice>
    <mc:Fallback xmlns="">
      <p:transition advTm="1472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bg2"/>
                </a:solidFill>
              </a:rPr>
              <a:t>Goals</a:t>
            </a:r>
            <a:endParaRPr lang="en-US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699" y="1373588"/>
            <a:ext cx="6784357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>
                <a:solidFill>
                  <a:schemeClr val="tx2">
                    <a:lumMod val="10000"/>
                  </a:schemeClr>
                </a:solidFill>
              </a:rPr>
              <a:t>The goal of uncertainty subtask is to provide the quantiles of a distribution for each point estimate in each time series</a:t>
            </a:r>
          </a:p>
          <a:p>
            <a:r>
              <a:rPr lang="en-US" sz="1600">
                <a:solidFill>
                  <a:schemeClr val="tx2">
                    <a:lumMod val="10000"/>
                  </a:schemeClr>
                </a:solidFill>
              </a:rPr>
              <a:t>The 0.005, 0.025, 0.165, 0.25, 0.50, 0.75, 0.835, 0.975 and 0.995 quantiles are required to be predicted</a:t>
            </a:r>
          </a:p>
          <a:p>
            <a:endParaRPr lang="en-US" sz="1600">
              <a:solidFill>
                <a:schemeClr val="tx2">
                  <a:lumMod val="10000"/>
                </a:schemeClr>
              </a:solidFill>
            </a:endParaRPr>
          </a:p>
          <a:p>
            <a:endParaRPr lang="en-US" sz="160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0A1F6F1-CD76-4EB1-A127-D065B4B6C0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11" t="5035" r="9116" b="6658"/>
          <a:stretch/>
        </p:blipFill>
        <p:spPr>
          <a:xfrm>
            <a:off x="3039035" y="2723029"/>
            <a:ext cx="3025589" cy="1835524"/>
          </a:xfrm>
          <a:prstGeom prst="rect">
            <a:avLst/>
          </a:prstGeom>
        </p:spPr>
      </p:pic>
      <p:pic>
        <p:nvPicPr>
          <p:cNvPr id="12" name="音訊 11">
            <a:hlinkClick r:id="" action="ppaction://media"/>
            <a:extLst>
              <a:ext uri="{FF2B5EF4-FFF2-40B4-BE49-F238E27FC236}">
                <a16:creationId xmlns:a16="http://schemas.microsoft.com/office/drawing/2014/main" id="{78A0A5FC-4EBC-461B-9FE1-96E3B059EE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2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9878">
        <p:cut/>
      </p:transition>
    </mc:Choice>
    <mc:Fallback xmlns="">
      <p:transition advTm="9878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bg2"/>
                </a:solidFill>
              </a:rPr>
              <a:t>Introduction</a:t>
            </a:r>
            <a:endParaRPr sz="2800">
              <a:solidFill>
                <a:schemeClr val="bg2"/>
              </a:solidFill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699" y="1373588"/>
            <a:ext cx="6784357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HK" sz="1800">
                <a:solidFill>
                  <a:schemeClr val="tx2">
                    <a:lumMod val="10000"/>
                  </a:schemeClr>
                </a:solidFill>
                <a:ea typeface="+mn-lt"/>
                <a:cs typeface="+mn-lt"/>
              </a:rPr>
              <a:t>The challenge requires participants to predict Walmart sales in particular US stores for the next 28 days, the prediction uncertainty is also required to be reported. </a:t>
            </a:r>
          </a:p>
          <a:p>
            <a:r>
              <a:rPr lang="en-US" altLang="zh-HK" sz="1800">
                <a:solidFill>
                  <a:schemeClr val="tx2">
                    <a:lumMod val="10000"/>
                  </a:schemeClr>
                </a:solidFill>
                <a:ea typeface="+mn-lt"/>
                <a:cs typeface="+mn-lt"/>
              </a:rPr>
              <a:t>We will construct various rolling statistical features, categorical features that reflect the hierarchical information of the time series,  as well as integrating some external data.</a:t>
            </a:r>
          </a:p>
          <a:p>
            <a:r>
              <a:rPr lang="en-US" altLang="zh-HK" sz="1800">
                <a:solidFill>
                  <a:schemeClr val="tx2">
                    <a:lumMod val="10000"/>
                  </a:schemeClr>
                </a:solidFill>
                <a:ea typeface="+mn-lt"/>
                <a:cs typeface="+mn-lt"/>
              </a:rPr>
              <a:t>We will train a baseline model using linear regression and compare subsequent models with it.</a:t>
            </a: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5" name="音訊 17">
            <a:hlinkClick r:id="" action="ppaction://media"/>
            <a:extLst>
              <a:ext uri="{FF2B5EF4-FFF2-40B4-BE49-F238E27FC236}">
                <a16:creationId xmlns:a16="http://schemas.microsoft.com/office/drawing/2014/main" id="{0EEE6B2A-5063-5393-AF30-FEF800EEAA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7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800">
                <a:solidFill>
                  <a:schemeClr val="bg2"/>
                </a:solidFill>
              </a:rPr>
              <a:t>Metric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699" y="1373588"/>
            <a:ext cx="6784357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400">
                <a:solidFill>
                  <a:schemeClr val="tx2">
                    <a:lumMod val="10000"/>
                  </a:schemeClr>
                </a:solidFill>
              </a:rPr>
              <a:t>Scaled Pinball Loss (SPL) is calculated for each time series and quantile  </a:t>
            </a:r>
          </a:p>
          <a:p>
            <a:r>
              <a:rPr lang="en-US" sz="1400">
                <a:solidFill>
                  <a:schemeClr val="tx2">
                    <a:lumMod val="10000"/>
                  </a:schemeClr>
                </a:solidFill>
              </a:rPr>
              <a:t>The formula explains how predicted quantiles and the ground truth contribute to the loss</a:t>
            </a:r>
          </a:p>
          <a:p>
            <a:endParaRPr lang="en-US" sz="1400">
              <a:solidFill>
                <a:schemeClr val="tx2">
                  <a:lumMod val="10000"/>
                </a:schemeClr>
              </a:solidFill>
            </a:endParaRPr>
          </a:p>
          <a:p>
            <a:endParaRPr lang="en-US" sz="1400">
              <a:solidFill>
                <a:schemeClr val="tx2">
                  <a:lumMod val="10000"/>
                </a:schemeClr>
              </a:solidFill>
            </a:endParaRPr>
          </a:p>
          <a:p>
            <a:pPr marL="114300" indent="0">
              <a:buNone/>
            </a:pPr>
            <a:endParaRPr lang="en-US" sz="140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sz="1400">
                <a:solidFill>
                  <a:schemeClr val="tx2">
                    <a:lumMod val="10000"/>
                  </a:schemeClr>
                </a:solidFill>
              </a:rPr>
              <a:t>The final metrics is a weighted average of average SPL for each quantiles used, namely </a:t>
            </a:r>
          </a:p>
          <a:p>
            <a:endParaRPr lang="en-US" sz="1400">
              <a:solidFill>
                <a:schemeClr val="tx2">
                  <a:lumMod val="10000"/>
                </a:schemeClr>
              </a:solidFill>
            </a:endParaRPr>
          </a:p>
          <a:p>
            <a:endParaRPr lang="en-US" sz="140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sz="1400">
                <a:solidFill>
                  <a:schemeClr val="tx2">
                    <a:lumMod val="10000"/>
                  </a:schemeClr>
                </a:solidFill>
              </a:rPr>
              <a:t>The weights are calculated using the cumulative dollar sales of the last 28 observations in the training samples </a:t>
            </a: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CF0BD62-9D0D-2CA7-9510-C77920E84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0831" y="2318862"/>
            <a:ext cx="5047875" cy="706687"/>
          </a:xfrm>
          <a:prstGeom prst="rect">
            <a:avLst/>
          </a:prstGeom>
        </p:spPr>
      </p:pic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BABF10FB-A617-DE36-5EF4-AB7E3E587C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6609" y="3524959"/>
            <a:ext cx="1886235" cy="592825"/>
          </a:xfrm>
          <a:prstGeom prst="rect">
            <a:avLst/>
          </a:prstGeom>
        </p:spPr>
      </p:pic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CD3A5EE9-ABD3-4CC4-9F25-2AAA58CEE8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1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70784">
        <p:cut/>
      </p:transition>
    </mc:Choice>
    <mc:Fallback xmlns="">
      <p:transition advTm="70784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bg2"/>
                </a:solidFill>
              </a:rPr>
              <a:t>Uncertainty prediction</a:t>
            </a:r>
            <a:endParaRPr lang="en-US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Google Shape;125;p1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93699" y="1373588"/>
                <a:ext cx="6784357" cy="35523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en-US" sz="1400">
                    <a:solidFill>
                      <a:schemeClr val="tx2">
                        <a:lumMod val="10000"/>
                      </a:schemeClr>
                    </a:solidFill>
                  </a:rPr>
                  <a:t>Each model we have trained only provides point estimates</a:t>
                </a:r>
              </a:p>
              <a:p>
                <a:r>
                  <a:rPr lang="en-US" sz="1400">
                    <a:solidFill>
                      <a:schemeClr val="tx2">
                        <a:lumMod val="10000"/>
                      </a:schemeClr>
                    </a:solidFill>
                  </a:rPr>
                  <a:t>To acquire the uncertainty intervals, there are multiple methods</a:t>
                </a:r>
              </a:p>
              <a:p>
                <a:pPr lvl="1">
                  <a:buClr>
                    <a:srgbClr val="677480"/>
                  </a:buClr>
                  <a:buSzPts val="1800"/>
                </a:pPr>
                <a:endParaRPr lang="en-US" sz="1400">
                  <a:solidFill>
                    <a:schemeClr val="tx2">
                      <a:lumMod val="10000"/>
                    </a:schemeClr>
                  </a:solidFill>
                </a:endParaRPr>
              </a:p>
              <a:p>
                <a:pPr lvl="1">
                  <a:buClr>
                    <a:srgbClr val="677480"/>
                  </a:buClr>
                  <a:buSzPts val="1800"/>
                  <a:buFont typeface="+mj-lt"/>
                  <a:buAutoNum type="arabicPeriod"/>
                </a:pPr>
                <a:r>
                  <a:rPr lang="en-US" sz="1400">
                    <a:solidFill>
                      <a:schemeClr val="tx2">
                        <a:lumMod val="10000"/>
                      </a:schemeClr>
                    </a:solidFill>
                  </a:rPr>
                  <a:t>Model agnostic parametric distribution around point estimates. Such as Normal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4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4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>
                    <a:solidFill>
                      <a:schemeClr val="tx2">
                        <a:lumMod val="10000"/>
                      </a:schemeClr>
                    </a:solidFill>
                  </a:rPr>
                  <a:t>, 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4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400">
                    <a:solidFill>
                      <a:schemeClr val="tx2">
                        <a:lumMod val="10000"/>
                      </a:schemeClr>
                    </a:solidFill>
                  </a:rPr>
                  <a:t> can be estimated by maximizing the SPL over the validation set</a:t>
                </a:r>
              </a:p>
              <a:p>
                <a:pPr lvl="1">
                  <a:buClr>
                    <a:srgbClr val="677480"/>
                  </a:buClr>
                  <a:buSzPts val="1800"/>
                  <a:buFont typeface="+mj-lt"/>
                  <a:buAutoNum type="arabicPeriod"/>
                </a:pPr>
                <a:r>
                  <a:rPr lang="en-US" sz="1400">
                    <a:solidFill>
                      <a:schemeClr val="tx2">
                        <a:lumMod val="10000"/>
                      </a:schemeClr>
                    </a:solidFill>
                  </a:rPr>
                  <a:t>Use Bayesian methods to estimate uncertainty</a:t>
                </a:r>
              </a:p>
              <a:p>
                <a:pPr lvl="1">
                  <a:buClr>
                    <a:srgbClr val="677480"/>
                  </a:buClr>
                  <a:buSzPts val="1800"/>
                  <a:buFont typeface="+mj-lt"/>
                  <a:buAutoNum type="arabicPeriod"/>
                </a:pPr>
                <a:r>
                  <a:rPr lang="en-US" sz="1400">
                    <a:solidFill>
                      <a:schemeClr val="tx2">
                        <a:lumMod val="10000"/>
                      </a:schemeClr>
                    </a:solidFill>
                  </a:rPr>
                  <a:t>For ensemble models, use quantiles of predictions from each model. For example, predictions from trees in random forest naturally give a non-parametric distribution</a:t>
                </a:r>
              </a:p>
              <a:p>
                <a:pPr lvl="1">
                  <a:buClr>
                    <a:srgbClr val="677480"/>
                  </a:buClr>
                  <a:buSzPts val="1800"/>
                  <a:buFont typeface="+mj-lt"/>
                  <a:buAutoNum type="arabicPeriod"/>
                </a:pPr>
                <a:r>
                  <a:rPr lang="en-US" sz="1400">
                    <a:solidFill>
                      <a:schemeClr val="tx2">
                        <a:lumMod val="10000"/>
                      </a:schemeClr>
                    </a:solidFill>
                  </a:rPr>
                  <a:t>Inject noise in the data and repeatedly predict on the noisy data</a:t>
                </a:r>
                <a:endParaRPr lang="en-US">
                  <a:solidFill>
                    <a:schemeClr val="tx2">
                      <a:lumMod val="10000"/>
                    </a:schemeClr>
                  </a:solidFill>
                </a:endParaRPr>
              </a:p>
              <a:p>
                <a:pPr lvl="1">
                  <a:buClr>
                    <a:srgbClr val="677480"/>
                  </a:buClr>
                  <a:buSzPts val="1800"/>
                </a:pPr>
                <a:endParaRPr lang="en-US" sz="140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5" name="Google Shape;125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3699" y="1373588"/>
                <a:ext cx="6784357" cy="35523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66C58E7F-AF16-44A2-9786-05D531526C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89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34421">
        <p:cut/>
      </p:transition>
    </mc:Choice>
    <mc:Fallback xmlns="">
      <p:transition advTm="34421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sz="2800">
                <a:solidFill>
                  <a:schemeClr val="bg2"/>
                </a:solidFill>
              </a:rPr>
              <a:t>Uncertainty prediction</a:t>
            </a:r>
            <a:endParaRPr lang="en-US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Google Shape;125;p1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93699" y="1373588"/>
                <a:ext cx="6784357" cy="35523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en-US" sz="1400">
                    <a:solidFill>
                      <a:schemeClr val="tx2">
                        <a:lumMod val="10000"/>
                      </a:schemeClr>
                    </a:solidFill>
                  </a:rPr>
                  <a:t>The topic of uncertainty estimation in machine learning is a vast and deep, we won’t explore all options there are. Instead, we choose the to provide uncertainty with the following method</a:t>
                </a:r>
              </a:p>
              <a:p>
                <a:endParaRPr lang="en-US" sz="1400">
                  <a:solidFill>
                    <a:schemeClr val="tx2">
                      <a:lumMod val="10000"/>
                    </a:schemeClr>
                  </a:solidFill>
                </a:endParaRPr>
              </a:p>
              <a:p>
                <a:pPr lvl="1"/>
                <a:r>
                  <a:rPr lang="en-US" sz="1400">
                    <a:solidFill>
                      <a:schemeClr val="tx2">
                        <a:lumMod val="10000"/>
                      </a:schemeClr>
                    </a:solidFill>
                  </a:rPr>
                  <a:t>Normal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4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4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>
                    <a:solidFill>
                      <a:schemeClr val="tx2">
                        <a:lumMod val="10000"/>
                      </a:schemeClr>
                    </a:solidFill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4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zh-HK" sz="14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HK" sz="14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1400">
                    <a:solidFill>
                      <a:schemeClr val="tx2">
                        <a:lumMod val="10000"/>
                      </a:schemeClr>
                    </a:solidFill>
                  </a:rPr>
                  <a:t> predicted by the models we trained</a:t>
                </a:r>
              </a:p>
              <a:p>
                <a:pPr lvl="1"/>
                <a:endParaRPr lang="en-US" sz="1400">
                  <a:solidFill>
                    <a:schemeClr val="tx2">
                      <a:lumMod val="10000"/>
                    </a:schemeClr>
                  </a:solidFill>
                </a:endParaRPr>
              </a:p>
              <a:p>
                <a:r>
                  <a:rPr lang="en-US" sz="1400">
                    <a:solidFill>
                      <a:schemeClr val="tx2">
                        <a:lumMod val="10000"/>
                      </a:schemeClr>
                    </a:solidFill>
                  </a:rPr>
                  <a:t>The choice is due to simplicity and hardware limitation</a:t>
                </a:r>
              </a:p>
              <a:p>
                <a:r>
                  <a:rPr lang="en-US" sz="1400">
                    <a:solidFill>
                      <a:schemeClr val="tx2">
                        <a:lumMod val="10000"/>
                      </a:schemeClr>
                    </a:solidFill>
                  </a:rPr>
                  <a:t>For point estimates, we averaged the prediction from model trained with 7 and 28 days lookahead. </a:t>
                </a:r>
              </a:p>
            </p:txBody>
          </p:sp>
        </mc:Choice>
        <mc:Fallback xmlns="">
          <p:sp>
            <p:nvSpPr>
              <p:cNvPr id="125" name="Google Shape;125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3699" y="1373588"/>
                <a:ext cx="6784357" cy="35523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C9F33B7E-ADDD-4624-BAAB-282BDFCB99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77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47564">
        <p:cut/>
      </p:transition>
    </mc:Choice>
    <mc:Fallback xmlns="">
      <p:transition advTm="47564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bg2"/>
                </a:solidFill>
              </a:rPr>
              <a:t>Result</a:t>
            </a:r>
            <a:endParaRPr sz="2800">
              <a:solidFill>
                <a:schemeClr val="bg2"/>
              </a:solidFill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699" y="1373588"/>
            <a:ext cx="6784357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>
                <a:solidFill>
                  <a:schemeClr val="tx2">
                    <a:lumMod val="10000"/>
                  </a:schemeClr>
                </a:solidFill>
              </a:rPr>
              <a:t>Prediction Accuracy:</a:t>
            </a:r>
          </a:p>
          <a:p>
            <a:endParaRPr lang="en-US" sz="1600">
              <a:solidFill>
                <a:schemeClr val="tx2">
                  <a:lumMod val="10000"/>
                </a:schemeClr>
              </a:solidFill>
            </a:endParaRPr>
          </a:p>
          <a:p>
            <a:endParaRPr lang="en-US" sz="1600">
              <a:solidFill>
                <a:schemeClr val="tx2">
                  <a:lumMod val="10000"/>
                </a:schemeClr>
              </a:solidFill>
            </a:endParaRPr>
          </a:p>
          <a:p>
            <a:endParaRPr lang="en-US" sz="1600">
              <a:solidFill>
                <a:schemeClr val="tx2">
                  <a:lumMod val="10000"/>
                </a:schemeClr>
              </a:solidFill>
            </a:endParaRPr>
          </a:p>
          <a:p>
            <a:endParaRPr lang="en-US" sz="1600">
              <a:solidFill>
                <a:schemeClr val="tx2">
                  <a:lumMod val="10000"/>
                </a:schemeClr>
              </a:solidFill>
            </a:endParaRPr>
          </a:p>
          <a:p>
            <a:endParaRPr lang="en-US" sz="1600">
              <a:solidFill>
                <a:schemeClr val="tx2">
                  <a:lumMod val="10000"/>
                </a:schemeClr>
              </a:solidFill>
            </a:endParaRPr>
          </a:p>
          <a:p>
            <a:endParaRPr lang="en-US" sz="1600">
              <a:solidFill>
                <a:schemeClr val="tx2">
                  <a:lumMod val="10000"/>
                </a:schemeClr>
              </a:solidFill>
            </a:endParaRPr>
          </a:p>
          <a:p>
            <a:endParaRPr lang="en-US" sz="1600">
              <a:solidFill>
                <a:schemeClr val="tx2">
                  <a:lumMod val="10000"/>
                </a:schemeClr>
              </a:solidFill>
            </a:endParaRPr>
          </a:p>
          <a:p>
            <a:endParaRPr lang="en-US" sz="1600">
              <a:solidFill>
                <a:schemeClr val="tx2">
                  <a:lumMod val="10000"/>
                </a:schemeClr>
              </a:solidFill>
            </a:endParaRPr>
          </a:p>
          <a:p>
            <a:endParaRPr lang="en-US" sz="1600">
              <a:solidFill>
                <a:schemeClr val="tx2">
                  <a:lumMod val="10000"/>
                </a:schemeClr>
              </a:solidFill>
            </a:endParaRPr>
          </a:p>
          <a:p>
            <a:endParaRPr lang="en-US" sz="1600">
              <a:solidFill>
                <a:schemeClr val="tx2">
                  <a:lumMod val="10000"/>
                </a:schemeClr>
              </a:solidFill>
            </a:endParaRPr>
          </a:p>
          <a:p>
            <a:endParaRPr lang="en-US" sz="1600">
              <a:solidFill>
                <a:schemeClr val="tx2">
                  <a:lumMod val="10000"/>
                </a:schemeClr>
              </a:solidFill>
            </a:endParaRPr>
          </a:p>
          <a:p>
            <a:endParaRPr lang="en-US" sz="1600">
              <a:solidFill>
                <a:schemeClr val="tx2">
                  <a:lumMod val="10000"/>
                </a:schemeClr>
              </a:solidFill>
            </a:endParaRPr>
          </a:p>
          <a:p>
            <a:pPr lvl="1" indent="-342900">
              <a:spcBef>
                <a:spcPts val="600"/>
              </a:spcBef>
              <a:buSzPts val="1800"/>
              <a:buChar char="▷"/>
            </a:pPr>
            <a:endParaRPr lang="en-US" sz="1600">
              <a:solidFill>
                <a:schemeClr val="tx2">
                  <a:lumMod val="10000"/>
                </a:schemeClr>
              </a:solidFill>
            </a:endParaRPr>
          </a:p>
          <a:p>
            <a:pPr lvl="1" indent="-342900">
              <a:spcBef>
                <a:spcPts val="600"/>
              </a:spcBef>
              <a:buSzPts val="1800"/>
              <a:buChar char="▷"/>
            </a:pPr>
            <a:endParaRPr lang="en-US" sz="1600">
              <a:solidFill>
                <a:schemeClr val="tx2">
                  <a:lumMod val="10000"/>
                </a:schemeClr>
              </a:solidFill>
            </a:endParaRPr>
          </a:p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lang="en-US" sz="160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8F5AC099-0597-4B92-AB93-91F980FB7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34840"/>
              </p:ext>
            </p:extLst>
          </p:nvPr>
        </p:nvGraphicFramePr>
        <p:xfrm>
          <a:off x="1465944" y="2037218"/>
          <a:ext cx="6096000" cy="1112520"/>
        </p:xfrm>
        <a:graphic>
          <a:graphicData uri="http://schemas.openxmlformats.org/drawingml/2006/table">
            <a:tbl>
              <a:tblPr firstRow="1" bandRow="1">
                <a:tableStyleId>{C98665B7-6574-423E-A4B5-A6C020D860FF}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7014900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698848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169945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badi"/>
                        </a:rPr>
                        <a:t>Validation RMSE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badi"/>
                        </a:rPr>
                        <a:t>Kaggle Private WSPL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31149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/>
                        <a:t>Bayesian Ridge</a:t>
                      </a:r>
                      <a:endParaRPr lang="zh-HK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/>
                        <a:t>2.28664</a:t>
                      </a:r>
                      <a:endParaRPr lang="zh-HK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/>
                        <a:t>0.26793</a:t>
                      </a:r>
                      <a:endParaRPr lang="zh-HK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701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err="1"/>
                        <a:t>LightGBM</a:t>
                      </a:r>
                      <a:endParaRPr lang="zh-HK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/>
                        <a:t>2.22265</a:t>
                      </a:r>
                      <a:endParaRPr lang="zh-HK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/>
                        <a:t>0.20878</a:t>
                      </a:r>
                      <a:endParaRPr lang="zh-HK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283423"/>
                  </a:ext>
                </a:extLst>
              </a:tr>
            </a:tbl>
          </a:graphicData>
        </a:graphic>
      </p:graphicFrame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27F40C80-2956-46BA-BEEA-77F5218B78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8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39251">
        <p:cut/>
      </p:transition>
    </mc:Choice>
    <mc:Fallback xmlns="">
      <p:transition advTm="39251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9C5E12-C8DC-4466-9939-8765577642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HK"/>
              <a:t>Ideas for future work</a:t>
            </a:r>
            <a:endParaRPr lang="zh-HK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F900777-FDEA-42F5-90B8-DAAD5E6814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DB4E725-6081-440E-A17D-C1395FCA82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73221E37-9774-4244-ABB1-486BFB5079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07101"/>
      </p:ext>
    </p:extLst>
  </p:cSld>
  <p:clrMapOvr>
    <a:masterClrMapping/>
  </p:clrMapOvr>
  <p:transition advTm="2424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bg2"/>
                </a:solidFill>
              </a:rPr>
              <a:t>Ideas</a:t>
            </a:r>
            <a:endParaRPr sz="2800">
              <a:solidFill>
                <a:schemeClr val="bg2"/>
              </a:solidFill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699" y="1373588"/>
            <a:ext cx="6784357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>
                <a:solidFill>
                  <a:schemeClr val="tx2">
                    <a:lumMod val="10000"/>
                  </a:schemeClr>
                </a:solidFill>
              </a:rPr>
              <a:t>Use neural networks such as LSTM to trends in a data-driven manner</a:t>
            </a:r>
          </a:p>
          <a:p>
            <a:r>
              <a:rPr lang="en-US" altLang="zh-HK" sz="1800">
                <a:solidFill>
                  <a:schemeClr val="tx2">
                    <a:lumMod val="10000"/>
                  </a:schemeClr>
                </a:solidFill>
              </a:rPr>
              <a:t>Use categorical embeddings to learn a common projection space for better interaction</a:t>
            </a:r>
          </a:p>
          <a:p>
            <a:r>
              <a:rPr lang="en-US" sz="1800">
                <a:solidFill>
                  <a:schemeClr val="tx2">
                    <a:lumMod val="10000"/>
                  </a:schemeClr>
                </a:solidFill>
              </a:rPr>
              <a:t>Use rolling clustering with DTW to capture time dependent trends</a:t>
            </a:r>
          </a:p>
          <a:p>
            <a:r>
              <a:rPr lang="en-US" sz="1800">
                <a:solidFill>
                  <a:schemeClr val="tx2">
                    <a:lumMod val="10000"/>
                  </a:schemeClr>
                </a:solidFill>
              </a:rPr>
              <a:t>Explore the various ways to estimate uncertainty introduced previously</a:t>
            </a:r>
          </a:p>
          <a:p>
            <a:endParaRPr lang="en-US" sz="1800">
              <a:solidFill>
                <a:schemeClr val="tx2">
                  <a:lumMod val="10000"/>
                </a:schemeClr>
              </a:solidFill>
            </a:endParaRPr>
          </a:p>
          <a:p>
            <a:pPr lvl="1" indent="-342900">
              <a:spcBef>
                <a:spcPts val="600"/>
              </a:spcBef>
              <a:buSzPts val="1800"/>
              <a:buChar char="▷"/>
            </a:pPr>
            <a:endParaRPr lang="en-US" sz="1800">
              <a:solidFill>
                <a:schemeClr val="tx2">
                  <a:lumMod val="10000"/>
                </a:schemeClr>
              </a:solidFill>
            </a:endParaRPr>
          </a:p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lang="en-US" sz="180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64A7F14C-076B-47B8-BA2A-DBDF55823C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9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85343">
        <p:cut/>
      </p:transition>
    </mc:Choice>
    <mc:Fallback xmlns="">
      <p:transition advTm="85343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4"/>
          <p:cNvSpPr txBox="1">
            <a:spLocks noGrp="1"/>
          </p:cNvSpPr>
          <p:nvPr>
            <p:ph type="ctrTitle" idx="4294967295"/>
          </p:nvPr>
        </p:nvSpPr>
        <p:spPr>
          <a:xfrm>
            <a:off x="916025" y="726094"/>
            <a:ext cx="5561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Thanks!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358" name="Google Shape;358;p34"/>
          <p:cNvSpPr txBox="1">
            <a:spLocks noGrp="1"/>
          </p:cNvSpPr>
          <p:nvPr>
            <p:ph type="body" idx="4294967295"/>
          </p:nvPr>
        </p:nvSpPr>
        <p:spPr>
          <a:xfrm>
            <a:off x="916025" y="2759006"/>
            <a:ext cx="5561100" cy="1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HK" sz="1600" b="1">
                <a:solidFill>
                  <a:schemeClr val="bg1"/>
                </a:solidFill>
                <a:latin typeface="Raleway" pitchFamily="2" charset="0"/>
              </a:rPr>
              <a:t>Contribution</a:t>
            </a:r>
          </a:p>
          <a:p>
            <a:pPr marL="76200" indent="0">
              <a:buNone/>
            </a:pPr>
            <a:r>
              <a:rPr lang="en-US" altLang="zh-HK" sz="1600" b="1">
                <a:solidFill>
                  <a:schemeClr val="bg1"/>
                </a:solidFill>
                <a:latin typeface="Raleway" pitchFamily="2" charset="0"/>
                <a:cs typeface="Calibri"/>
              </a:rPr>
              <a:t>CHENG, Pak </a:t>
            </a:r>
            <a:r>
              <a:rPr lang="en-US" altLang="zh-HK" sz="1600" b="1" err="1">
                <a:solidFill>
                  <a:schemeClr val="bg1"/>
                </a:solidFill>
                <a:latin typeface="Raleway" pitchFamily="2" charset="0"/>
                <a:cs typeface="Calibri"/>
              </a:rPr>
              <a:t>Hei</a:t>
            </a:r>
            <a:r>
              <a:rPr lang="en-US" altLang="zh-HK" sz="1600" b="1">
                <a:solidFill>
                  <a:schemeClr val="bg1"/>
                </a:solidFill>
                <a:latin typeface="Raleway" pitchFamily="2" charset="0"/>
                <a:cs typeface="Calibri"/>
              </a:rPr>
              <a:t>: </a:t>
            </a:r>
            <a:endParaRPr lang="en-US" altLang="zh-HK" sz="1600" b="1">
              <a:solidFill>
                <a:schemeClr val="bg1"/>
              </a:solidFill>
              <a:latin typeface="Raleway" pitchFamily="2" charset="0"/>
              <a:ea typeface="+mn-lt"/>
              <a:cs typeface="Calibri"/>
            </a:endParaRPr>
          </a:p>
          <a:p>
            <a:r>
              <a:rPr lang="en-US" altLang="zh-HK" sz="1600">
                <a:solidFill>
                  <a:schemeClr val="bg1"/>
                </a:solidFill>
                <a:latin typeface="Raleway" pitchFamily="2" charset="0"/>
                <a:cs typeface="Calibri"/>
              </a:rPr>
              <a:t>Feature engineering, uncertainty</a:t>
            </a:r>
            <a:endParaRPr lang="en-US" altLang="zh-HK" sz="1600">
              <a:solidFill>
                <a:schemeClr val="bg1"/>
              </a:solidFill>
              <a:latin typeface="Raleway" pitchFamily="2" charset="0"/>
              <a:ea typeface="+mn-lt"/>
              <a:cs typeface="+mn-lt"/>
            </a:endParaRPr>
          </a:p>
          <a:p>
            <a:pPr marL="76200" indent="0">
              <a:buNone/>
            </a:pPr>
            <a:r>
              <a:rPr lang="en-US" altLang="zh-HK" sz="1600" b="1">
                <a:solidFill>
                  <a:schemeClr val="bg1"/>
                </a:solidFill>
                <a:latin typeface="Raleway" pitchFamily="2" charset="0"/>
                <a:cs typeface="Calibri"/>
              </a:rPr>
              <a:t>LO, Ngai Hung: </a:t>
            </a:r>
            <a:endParaRPr lang="en-US" altLang="zh-HK" sz="1600" b="1">
              <a:solidFill>
                <a:schemeClr val="bg1"/>
              </a:solidFill>
              <a:latin typeface="Raleway" pitchFamily="2" charset="0"/>
              <a:ea typeface="+mn-lt"/>
              <a:cs typeface="Calibri"/>
            </a:endParaRPr>
          </a:p>
          <a:p>
            <a:r>
              <a:rPr lang="en-US" altLang="zh-HK" sz="1600">
                <a:solidFill>
                  <a:schemeClr val="bg1"/>
                </a:solidFill>
                <a:latin typeface="Raleway" pitchFamily="2" charset="0"/>
                <a:cs typeface="Calibri"/>
              </a:rPr>
              <a:t>Feature engineering, accuracy</a:t>
            </a:r>
            <a:endParaRPr lang="en-US" altLang="zh-HK" sz="1600">
              <a:solidFill>
                <a:schemeClr val="bg1"/>
              </a:solidFill>
              <a:latin typeface="Raleway" pitchFamily="2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>
              <a:solidFill>
                <a:schemeClr val="bg1"/>
              </a:solidFill>
              <a:latin typeface="Raleway" pitchFamily="2" charset="0"/>
            </a:endParaRPr>
          </a:p>
        </p:txBody>
      </p:sp>
      <p:sp>
        <p:nvSpPr>
          <p:cNvPr id="359" name="Google Shape;359;p3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262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518092" y="1991850"/>
            <a:ext cx="810756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5400">
              <a:solidFill>
                <a:schemeClr val="accent2"/>
              </a:solidFill>
            </a:endParaRPr>
          </a:p>
          <a:p>
            <a:r>
              <a:rPr lang="en-US" sz="3600"/>
              <a:t>Data Analysis and feature engineering</a:t>
            </a:r>
            <a:endParaRPr sz="360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4" name="音訊 9">
            <a:hlinkClick r:id="" action="ppaction://media"/>
            <a:extLst>
              <a:ext uri="{FF2B5EF4-FFF2-40B4-BE49-F238E27FC236}">
                <a16:creationId xmlns:a16="http://schemas.microsoft.com/office/drawing/2014/main" id="{0A5DFD79-46F9-D1A9-96AC-5BF43AAB5C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71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bg2"/>
                </a:solidFill>
              </a:rPr>
              <a:t>Provided Dataset</a:t>
            </a:r>
            <a:endParaRPr sz="2800">
              <a:solidFill>
                <a:schemeClr val="bg2"/>
              </a:solidFill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699" y="1373588"/>
            <a:ext cx="6784357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-US" sz="1800">
                <a:solidFill>
                  <a:schemeClr val="tx2">
                    <a:lumMod val="10000"/>
                  </a:schemeClr>
                </a:solidFill>
              </a:rPr>
              <a:t>There are 4 CSV files provided for the challenge. </a:t>
            </a:r>
          </a:p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lang="en-US" sz="1800">
              <a:solidFill>
                <a:schemeClr val="tx2">
                  <a:lumMod val="10000"/>
                </a:schemeClr>
              </a:solidFill>
            </a:endParaRPr>
          </a:p>
          <a:p>
            <a:pPr lvl="1" indent="-342900">
              <a:spcBef>
                <a:spcPts val="600"/>
              </a:spcBef>
              <a:buSzPts val="1800"/>
              <a:buFont typeface="+mj-lt"/>
              <a:buAutoNum type="arabicPeriod"/>
            </a:pPr>
            <a:r>
              <a:rPr lang="en-US" sz="1600">
                <a:solidFill>
                  <a:schemeClr val="tx2">
                    <a:lumMod val="10000"/>
                  </a:schemeClr>
                </a:solidFill>
              </a:rPr>
              <a:t>"sales_train_validation.csv" &amp; "sales_train_evaluation.csv" Provide the historical daily (totally 1941 days) sales data on each product and store. </a:t>
            </a:r>
          </a:p>
          <a:p>
            <a:pPr lvl="1" indent="-342900">
              <a:spcBef>
                <a:spcPts val="600"/>
              </a:spcBef>
              <a:buSzPts val="1800"/>
              <a:buFont typeface="+mj-lt"/>
              <a:buAutoNum type="arabicPeriod"/>
            </a:pPr>
            <a:r>
              <a:rPr lang="en-US" sz="1600">
                <a:solidFill>
                  <a:schemeClr val="tx2">
                    <a:lumMod val="10000"/>
                  </a:schemeClr>
                </a:solidFill>
              </a:rPr>
              <a:t>"calendar.csv".</a:t>
            </a:r>
            <a:br>
              <a:rPr lang="en-US" sz="1600">
                <a:solidFill>
                  <a:schemeClr val="tx2">
                    <a:lumMod val="10000"/>
                  </a:schemeClr>
                </a:solidFill>
              </a:rPr>
            </a:br>
            <a:r>
              <a:rPr lang="en-US" sz="1600">
                <a:solidFill>
                  <a:schemeClr val="tx2">
                    <a:lumMod val="10000"/>
                  </a:schemeClr>
                </a:solidFill>
              </a:rPr>
              <a:t>Provide details i</a:t>
            </a:r>
            <a:r>
              <a:rPr lang="en-US" altLang="zh-HK" sz="1600">
                <a:solidFill>
                  <a:schemeClr val="tx2">
                    <a:lumMod val="10000"/>
                  </a:schemeClr>
                </a:solidFill>
              </a:rPr>
              <a:t>nformation on the date. (e.g. weekday &amp; event)</a:t>
            </a:r>
            <a:endParaRPr lang="en-US" sz="1600">
              <a:solidFill>
                <a:schemeClr val="tx2">
                  <a:lumMod val="10000"/>
                </a:schemeClr>
              </a:solidFill>
            </a:endParaRPr>
          </a:p>
          <a:p>
            <a:pPr lvl="1" indent="-342900">
              <a:spcBef>
                <a:spcPts val="600"/>
              </a:spcBef>
              <a:buSzPts val="1800"/>
              <a:buFont typeface="+mj-lt"/>
              <a:buAutoNum type="arabicPeriod"/>
            </a:pPr>
            <a:r>
              <a:rPr lang="en-US" sz="1600">
                <a:solidFill>
                  <a:schemeClr val="tx2">
                    <a:lumMod val="10000"/>
                  </a:schemeClr>
                </a:solidFill>
              </a:rPr>
              <a:t>"sell_prices.csv" </a:t>
            </a:r>
            <a:br>
              <a:rPr lang="en-US" sz="1600">
                <a:solidFill>
                  <a:schemeClr val="tx2">
                    <a:lumMod val="10000"/>
                  </a:schemeClr>
                </a:solidFill>
              </a:rPr>
            </a:br>
            <a:r>
              <a:rPr lang="en-US" sz="1600">
                <a:solidFill>
                  <a:schemeClr val="tx2">
                    <a:lumMod val="10000"/>
                  </a:schemeClr>
                </a:solidFill>
              </a:rPr>
              <a:t>Provide the price of each product sold in each store.</a:t>
            </a: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B86A4EB5-3960-4D56-B694-3D54044ED2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5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48191">
        <p:cut/>
      </p:transition>
    </mc:Choice>
    <mc:Fallback xmlns="">
      <p:transition advTm="48191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sz="2800">
                <a:solidFill>
                  <a:schemeClr val="bg2"/>
                </a:solidFill>
              </a:rPr>
              <a:t>Dataset information</a:t>
            </a:r>
            <a:endParaRPr sz="2800">
              <a:solidFill>
                <a:schemeClr val="bg2"/>
              </a:solidFill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699" y="1373588"/>
            <a:ext cx="6784357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HK" sz="1600">
                <a:solidFill>
                  <a:schemeClr val="tx2">
                    <a:lumMod val="10000"/>
                  </a:schemeClr>
                </a:solidFill>
              </a:rPr>
              <a:t>30490 time series to predict, one for each item</a:t>
            </a:r>
            <a:endParaRPr lang="en-US" sz="1600">
              <a:solidFill>
                <a:schemeClr val="tx2">
                  <a:lumMod val="10000"/>
                </a:schemeClr>
              </a:solidFill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-US" sz="1600">
                <a:solidFill>
                  <a:schemeClr val="tx2">
                    <a:lumMod val="10000"/>
                  </a:schemeClr>
                </a:solidFill>
              </a:rPr>
              <a:t>The time series contain information of item hierarchies</a:t>
            </a:r>
            <a:endParaRPr lang="en-US" altLang="zh-HK" sz="1600">
              <a:solidFill>
                <a:schemeClr val="tx2">
                  <a:lumMod val="10000"/>
                </a:schemeClr>
              </a:solidFill>
            </a:endParaRPr>
          </a:p>
          <a:p>
            <a:pPr lvl="1" indent="-342900">
              <a:spcBef>
                <a:spcPts val="600"/>
              </a:spcBef>
              <a:buSzPts val="1800"/>
              <a:buChar char="▷"/>
            </a:pPr>
            <a:r>
              <a:rPr lang="en-US" sz="1600">
                <a:solidFill>
                  <a:schemeClr val="tx2">
                    <a:lumMod val="10000"/>
                  </a:schemeClr>
                </a:solidFill>
              </a:rPr>
              <a:t>Item category, department, store and state sold at</a:t>
            </a:r>
          </a:p>
          <a:p>
            <a:pPr lvl="1" indent="-342900">
              <a:spcBef>
                <a:spcPts val="600"/>
              </a:spcBef>
              <a:buSzPts val="1800"/>
              <a:buChar char="▷"/>
            </a:pPr>
            <a:r>
              <a:rPr lang="en-US" sz="1600">
                <a:solidFill>
                  <a:schemeClr val="tx2">
                    <a:lumMod val="10000"/>
                  </a:schemeClr>
                </a:solidFill>
              </a:rPr>
              <a:t>Example: FOOD_1_001_CA_1</a:t>
            </a:r>
          </a:p>
          <a:p>
            <a:r>
              <a:rPr lang="en-US" sz="1600">
                <a:solidFill>
                  <a:schemeClr val="tx2">
                    <a:lumMod val="10000"/>
                  </a:schemeClr>
                </a:solidFill>
              </a:rPr>
              <a:t>1941 days </a:t>
            </a:r>
            <a:r>
              <a:rPr lang="en-US" altLang="zh-HK" sz="1600">
                <a:solidFill>
                  <a:schemeClr val="tx2">
                    <a:lumMod val="10000"/>
                  </a:schemeClr>
                </a:solidFill>
              </a:rPr>
              <a:t>of sales </a:t>
            </a:r>
            <a:r>
              <a:rPr lang="en-US" sz="1600">
                <a:solidFill>
                  <a:schemeClr val="tx2">
                    <a:lumMod val="10000"/>
                  </a:schemeClr>
                </a:solidFill>
              </a:rPr>
              <a:t>available for each time series, with some items’ sales padded to fill the total number of days</a:t>
            </a:r>
          </a:p>
          <a:p>
            <a:endParaRPr lang="en-US" sz="160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9" name="音訊 8">
            <a:hlinkClick r:id="" action="ppaction://media"/>
            <a:extLst>
              <a:ext uri="{FF2B5EF4-FFF2-40B4-BE49-F238E27FC236}">
                <a16:creationId xmlns:a16="http://schemas.microsoft.com/office/drawing/2014/main" id="{BAAC1BE3-B2C6-41D0-8BF7-0F2F930D24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5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26225">
        <p:cut/>
      </p:transition>
    </mc:Choice>
    <mc:Fallback xmlns="">
      <p:transition advTm="26225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7F2FD8-4690-416A-922C-F0FB65B83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sz="3200">
                <a:solidFill>
                  <a:schemeClr val="bg2"/>
                </a:solidFill>
              </a:rPr>
              <a:t>Time series clustering</a:t>
            </a:r>
            <a:endParaRPr lang="zh-HK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843225-F4C5-408F-B5FD-C54F98CCCB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10" name="Google Shape;125;p17">
            <a:extLst>
              <a:ext uri="{FF2B5EF4-FFF2-40B4-BE49-F238E27FC236}">
                <a16:creationId xmlns:a16="http://schemas.microsoft.com/office/drawing/2014/main" id="{50C33BB4-573B-42D7-89BB-A39FC3ED3E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3699" y="1373588"/>
            <a:ext cx="6784357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-US" sz="1600">
                <a:solidFill>
                  <a:schemeClr val="tx2">
                    <a:lumMod val="10000"/>
                  </a:schemeClr>
                </a:solidFill>
              </a:rPr>
              <a:t>To construct features, we need to know what the time series look like. Unfortunately, 30k is too many to analyze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-US" sz="1600">
                <a:solidFill>
                  <a:schemeClr val="tx2">
                    <a:lumMod val="10000"/>
                  </a:schemeClr>
                </a:solidFill>
              </a:rPr>
              <a:t>We referenced </a:t>
            </a:r>
            <a:r>
              <a:rPr lang="en-US" sz="1600" err="1">
                <a:solidFill>
                  <a:schemeClr val="tx2">
                    <a:lumMod val="10000"/>
                  </a:schemeClr>
                </a:solidFill>
              </a:rPr>
              <a:t>TamirBennatan</a:t>
            </a:r>
            <a:r>
              <a:rPr lang="en-US" sz="1600">
                <a:solidFill>
                  <a:schemeClr val="tx2">
                    <a:lumMod val="10000"/>
                  </a:schemeClr>
                </a:solidFill>
              </a:rPr>
              <a:t>[1] time series clustering analysis to group similar series together. From there, we build features based on insights from each groupings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endParaRPr lang="en-US" sz="160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025AC8D-94E2-4451-BE39-4BE95F29B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08" y="2838636"/>
            <a:ext cx="3891569" cy="197055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C32EAB76-ED38-4EB6-BD34-09DA69685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877" y="3165644"/>
            <a:ext cx="4505752" cy="1641381"/>
          </a:xfrm>
          <a:prstGeom prst="rect">
            <a:avLst/>
          </a:prstGeom>
        </p:spPr>
      </p:pic>
      <p:pic>
        <p:nvPicPr>
          <p:cNvPr id="20" name="音訊 19">
            <a:hlinkClick r:id="" action="ppaction://media"/>
            <a:extLst>
              <a:ext uri="{FF2B5EF4-FFF2-40B4-BE49-F238E27FC236}">
                <a16:creationId xmlns:a16="http://schemas.microsoft.com/office/drawing/2014/main" id="{B76A9468-9A26-4378-A1D3-DD85BF37B8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22363"/>
      </p:ext>
    </p:extLst>
  </p:cSld>
  <p:clrMapOvr>
    <a:masterClrMapping/>
  </p:clrMapOvr>
  <p:transition advTm="23606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bg2"/>
                </a:solidFill>
              </a:rPr>
              <a:t>Feature Engineering</a:t>
            </a:r>
            <a:endParaRPr sz="2800">
              <a:solidFill>
                <a:schemeClr val="bg2"/>
              </a:solidFill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699" y="1373588"/>
            <a:ext cx="6784357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400">
                <a:solidFill>
                  <a:schemeClr val="tx2">
                    <a:lumMod val="10000"/>
                  </a:schemeClr>
                </a:solidFill>
              </a:rPr>
              <a:t>Intuitively speaking, most time series are autoregressive in some sense. Therefore, our first instinct is to construct auto-regressive features such as </a:t>
            </a:r>
          </a:p>
          <a:p>
            <a:endParaRPr lang="en-US" sz="1400">
              <a:solidFill>
                <a:schemeClr val="tx2">
                  <a:lumMod val="10000"/>
                </a:schemeClr>
              </a:solidFill>
            </a:endParaRPr>
          </a:p>
          <a:p>
            <a:pPr lvl="1"/>
            <a:r>
              <a:rPr lang="en-US" sz="1200">
                <a:solidFill>
                  <a:schemeClr val="tx2">
                    <a:lumMod val="10000"/>
                  </a:schemeClr>
                </a:solidFill>
              </a:rPr>
              <a:t>Rolling sales average/std in the past 3, 7, 30, 90, 180, and 360 days</a:t>
            </a:r>
          </a:p>
          <a:p>
            <a:pPr lvl="1"/>
            <a:r>
              <a:rPr lang="en-US" sz="1200">
                <a:solidFill>
                  <a:schemeClr val="tx2">
                    <a:lumMod val="10000"/>
                  </a:schemeClr>
                </a:solidFill>
              </a:rPr>
              <a:t>How many consecutive</a:t>
            </a:r>
            <a:r>
              <a:rPr lang="zh-TW" altLang="en-US" sz="120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altLang="zh-TW" sz="1200">
                <a:solidFill>
                  <a:schemeClr val="tx2">
                    <a:lumMod val="10000"/>
                  </a:schemeClr>
                </a:solidFill>
              </a:rPr>
              <a:t>days</a:t>
            </a:r>
            <a:r>
              <a:rPr lang="zh-TW" altLang="en-US" sz="120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altLang="zh-TW" sz="1200">
                <a:solidFill>
                  <a:schemeClr val="tx2">
                    <a:lumMod val="10000"/>
                  </a:schemeClr>
                </a:solidFill>
              </a:rPr>
              <a:t>had</a:t>
            </a:r>
            <a:r>
              <a:rPr lang="zh-TW" altLang="en-US" sz="120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altLang="zh-TW" sz="1200">
                <a:solidFill>
                  <a:schemeClr val="tx2">
                    <a:lumMod val="10000"/>
                  </a:schemeClr>
                </a:solidFill>
              </a:rPr>
              <a:t>the</a:t>
            </a:r>
            <a:r>
              <a:rPr lang="zh-TW" altLang="en-US" sz="120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altLang="zh-TW" sz="1200">
                <a:solidFill>
                  <a:schemeClr val="tx2">
                    <a:lumMod val="10000"/>
                  </a:schemeClr>
                </a:solidFill>
              </a:rPr>
              <a:t>product had no sales</a:t>
            </a:r>
            <a:endParaRPr lang="en-US" sz="1200">
              <a:solidFill>
                <a:schemeClr val="tx2">
                  <a:lumMod val="10000"/>
                </a:schemeClr>
              </a:solidFill>
            </a:endParaRPr>
          </a:p>
          <a:p>
            <a:pPr>
              <a:buClr>
                <a:srgbClr val="97ABBC"/>
              </a:buClr>
            </a:pPr>
            <a:r>
              <a:rPr lang="en-US" sz="1400">
                <a:solidFill>
                  <a:schemeClr val="tx2">
                    <a:lumMod val="10000"/>
                  </a:schemeClr>
                </a:solidFill>
              </a:rPr>
              <a:t>We also took the difference between long-short term rolling averages to reflect change in sales trend</a:t>
            </a:r>
          </a:p>
          <a:p>
            <a:pPr>
              <a:buClr>
                <a:srgbClr val="97ABBC"/>
              </a:buClr>
            </a:pPr>
            <a:r>
              <a:rPr lang="en-US" sz="1400">
                <a:solidFill>
                  <a:schemeClr val="tx2">
                    <a:lumMod val="10000"/>
                  </a:schemeClr>
                </a:solidFill>
              </a:rPr>
              <a:t>To encourage our model to learn seasonal patterns, we used cyclic features such as weekday, week number and month as part of our feature</a:t>
            </a:r>
          </a:p>
          <a:p>
            <a:pPr>
              <a:buClr>
                <a:srgbClr val="97ABBC"/>
              </a:buClr>
            </a:pPr>
            <a:r>
              <a:rPr lang="en-US" sz="1400">
                <a:solidFill>
                  <a:schemeClr val="tx2">
                    <a:lumMod val="10000"/>
                  </a:schemeClr>
                </a:solidFill>
              </a:rPr>
              <a:t>Categorical variables are encoded either with global mean or as nominal variables</a:t>
            </a:r>
          </a:p>
          <a:p>
            <a:pPr>
              <a:buClr>
                <a:srgbClr val="97ABBC"/>
              </a:buClr>
            </a:pPr>
            <a:r>
              <a:rPr lang="en-US" sz="1400">
                <a:solidFill>
                  <a:schemeClr val="tx2">
                    <a:lumMod val="10000"/>
                  </a:schemeClr>
                </a:solidFill>
              </a:rPr>
              <a:t>Additionally, events are shifted forward for the model to anticipate possible change of sales trend. E.g. predicting 28 days forward -&gt; event type at 2011-11-27 is Christmas day</a:t>
            </a:r>
          </a:p>
          <a:p>
            <a:pPr>
              <a:buClr>
                <a:srgbClr val="97ABBC"/>
              </a:buClr>
            </a:pPr>
            <a:endParaRPr lang="en-US" sz="1400">
              <a:solidFill>
                <a:schemeClr val="tx2">
                  <a:lumMod val="10000"/>
                </a:schemeClr>
              </a:solidFill>
            </a:endParaRPr>
          </a:p>
          <a:p>
            <a:pPr marL="114300" indent="0">
              <a:buClr>
                <a:srgbClr val="97ABBC"/>
              </a:buClr>
              <a:buNone/>
            </a:pPr>
            <a:endParaRPr lang="en-US" sz="1400">
              <a:solidFill>
                <a:schemeClr val="tx2">
                  <a:lumMod val="10000"/>
                </a:schemeClr>
              </a:solidFill>
            </a:endParaRPr>
          </a:p>
          <a:p>
            <a:pPr lvl="1"/>
            <a:endParaRPr lang="en-US" sz="140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325BFBAA-B5F5-4A3A-9ED9-C3AC72B139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68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27780">
        <p:cut/>
      </p:transition>
    </mc:Choice>
    <mc:Fallback xmlns="">
      <p:transition advTm="2778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7F2FD8-4690-416A-922C-F0FB65B83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sz="3200">
                <a:solidFill>
                  <a:schemeClr val="bg2"/>
                </a:solidFill>
              </a:rPr>
              <a:t>Aggregated correlation with target</a:t>
            </a:r>
            <a:endParaRPr lang="zh-HK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011B6F6-4849-4B70-B7B8-02B500ED88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5352459" cy="3552300"/>
          </a:xfrm>
        </p:spPr>
        <p:txBody>
          <a:bodyPr/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-US" altLang="zh-HK" sz="1600">
                <a:solidFill>
                  <a:schemeClr val="tx2">
                    <a:lumMod val="10000"/>
                  </a:schemeClr>
                </a:solidFill>
              </a:rPr>
              <a:t>As expected, the most prominent features are the autoregressive features, such as “rolling_sales_mean_3”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-US" altLang="zh-HK" sz="1600">
                <a:solidFill>
                  <a:schemeClr val="tx2">
                    <a:lumMod val="10000"/>
                  </a:schemeClr>
                </a:solidFill>
              </a:rPr>
              <a:t>It’s also interesting that the current “</a:t>
            </a:r>
            <a:r>
              <a:rPr lang="en-US" altLang="zh-HK" sz="1600" err="1">
                <a:solidFill>
                  <a:schemeClr val="tx2">
                    <a:lumMod val="10000"/>
                  </a:schemeClr>
                </a:solidFill>
              </a:rPr>
              <a:t>sell_price</a:t>
            </a:r>
            <a:r>
              <a:rPr lang="en-US" altLang="zh-HK" sz="1600">
                <a:solidFill>
                  <a:schemeClr val="tx2">
                    <a:lumMod val="10000"/>
                  </a:schemeClr>
                </a:solidFill>
              </a:rPr>
              <a:t>” has a week negative correlation with the sales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-US" altLang="zh-HK" sz="1600">
                <a:solidFill>
                  <a:schemeClr val="tx2">
                    <a:lumMod val="10000"/>
                  </a:schemeClr>
                </a:solidFill>
              </a:rPr>
              <a:t>The trend change variables seems to have less effect on the future target sales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-US" altLang="zh-HK" sz="1600">
                <a:solidFill>
                  <a:schemeClr val="tx2">
                    <a:lumMod val="10000"/>
                  </a:schemeClr>
                </a:solidFill>
              </a:rPr>
              <a:t>Note that individual time series correlation will be different from aggregated ones</a:t>
            </a:r>
          </a:p>
          <a:p>
            <a:endParaRPr lang="en-US" altLang="zh-HK" sz="160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843225-F4C5-408F-B5FD-C54F98CCCB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8" name="圖片 7" descr="一張含有 桌 的圖片&#10;&#10;自動產生的描述">
            <a:extLst>
              <a:ext uri="{FF2B5EF4-FFF2-40B4-BE49-F238E27FC236}">
                <a16:creationId xmlns:a16="http://schemas.microsoft.com/office/drawing/2014/main" id="{5E1854FE-22AD-4E7D-9E00-F9375447C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756" y="1373587"/>
            <a:ext cx="2843519" cy="3552301"/>
          </a:xfrm>
          <a:prstGeom prst="rect">
            <a:avLst/>
          </a:prstGeom>
        </p:spPr>
      </p:pic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E028BF8F-1C90-4A68-A97C-FEDA3CB544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148685"/>
      </p:ext>
    </p:extLst>
  </p:cSld>
  <p:clrMapOvr>
    <a:masterClrMapping/>
  </p:clrMapOvr>
  <p:transition advTm="35466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bg2"/>
                </a:solidFill>
              </a:rPr>
              <a:t>Within level sales correlations</a:t>
            </a:r>
            <a:endParaRPr sz="2800">
              <a:solidFill>
                <a:schemeClr val="bg2"/>
              </a:solidFill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699" y="1373588"/>
            <a:ext cx="6784357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-US" sz="1600">
                <a:solidFill>
                  <a:schemeClr val="tx2">
                    <a:lumMod val="10000"/>
                  </a:schemeClr>
                </a:solidFill>
              </a:rPr>
              <a:t>We also explore the correlations between sales time series in the same level. </a:t>
            </a:r>
            <a:r>
              <a:rPr lang="en-US" sz="1600" err="1">
                <a:solidFill>
                  <a:schemeClr val="tx2">
                    <a:lumMod val="10000"/>
                  </a:schemeClr>
                </a:solidFill>
              </a:rPr>
              <a:t>E.g</a:t>
            </a:r>
            <a:r>
              <a:rPr lang="en-US" sz="1600">
                <a:solidFill>
                  <a:schemeClr val="tx2">
                    <a:lumMod val="10000"/>
                  </a:schemeClr>
                </a:solidFill>
              </a:rPr>
              <a:t> store-wise sales correlation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-US" sz="1600">
                <a:solidFill>
                  <a:schemeClr val="tx2">
                    <a:lumMod val="10000"/>
                  </a:schemeClr>
                </a:solidFill>
              </a:rPr>
              <a:t>Here we give an example of correlation plot for store-wise sales</a:t>
            </a:r>
          </a:p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lang="en-US" sz="1600">
              <a:solidFill>
                <a:schemeClr val="tx2">
                  <a:lumMod val="10000"/>
                </a:schemeClr>
              </a:solidFill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endParaRPr lang="en-US" sz="160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B30B4E7-49F8-4F52-B16A-1F240A7025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2408" y="2834796"/>
            <a:ext cx="2166937" cy="1862137"/>
          </a:xfrm>
          <a:prstGeom prst="rect">
            <a:avLst/>
          </a:prstGeom>
        </p:spPr>
      </p:pic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33D0014F-38AC-4F3B-BE30-C602AF60AC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37517">
        <p:cut/>
      </p:transition>
    </mc:Choice>
    <mc:Fallback xmlns="">
      <p:transition advTm="37517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F35801B772BE49A7707E7E71721842" ma:contentTypeVersion="4" ma:contentTypeDescription="Create a new document." ma:contentTypeScope="" ma:versionID="d0db0135423fc621eec36bf122695a7f">
  <xsd:schema xmlns:xsd="http://www.w3.org/2001/XMLSchema" xmlns:xs="http://www.w3.org/2001/XMLSchema" xmlns:p="http://schemas.microsoft.com/office/2006/metadata/properties" xmlns:ns3="fd1cb419-67ae-472a-b667-7319c5f87cd0" targetNamespace="http://schemas.microsoft.com/office/2006/metadata/properties" ma:root="true" ma:fieldsID="db66510bf5668ddb20ec0f368e9e910c" ns3:_="">
    <xsd:import namespace="fd1cb419-67ae-472a-b667-7319c5f87cd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1cb419-67ae-472a-b667-7319c5f87c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AA3445D-1AE0-421B-B97F-42822A7B417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B7AAF9D-F283-4A63-912E-F6BCEEE2242D}">
  <ds:schemaRefs>
    <ds:schemaRef ds:uri="fd1cb419-67ae-472a-b667-7319c5f87cd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7E6EEAC-ED8B-417C-926E-1AF354ED68E7}">
  <ds:schemaRefs>
    <ds:schemaRef ds:uri="http://purl.org/dc/dcmitype/"/>
    <ds:schemaRef ds:uri="http://purl.org/dc/terms/"/>
    <ds:schemaRef ds:uri="http://schemas.microsoft.com/office/2006/metadata/properties"/>
    <ds:schemaRef ds:uri="fd1cb419-67ae-472a-b667-7319c5f87cd0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1372</Words>
  <Application>Microsoft Office PowerPoint</Application>
  <PresentationFormat>如螢幕大小 (16:9)</PresentationFormat>
  <Paragraphs>203</Paragraphs>
  <Slides>26</Slides>
  <Notes>23</Notes>
  <HiddenSlides>0</HiddenSlides>
  <MMClips>25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2" baseType="lpstr">
      <vt:lpstr>Raleway</vt:lpstr>
      <vt:lpstr>Cambria Math</vt:lpstr>
      <vt:lpstr>Arial</vt:lpstr>
      <vt:lpstr>Abadi</vt:lpstr>
      <vt:lpstr>Lato</vt:lpstr>
      <vt:lpstr>Antonio template</vt:lpstr>
      <vt:lpstr>MSBD 5013 Project 2:  M5 Forecasting Accuracy &amp; Uncertainty</vt:lpstr>
      <vt:lpstr>Introduction</vt:lpstr>
      <vt:lpstr> Data Analysis and feature engineering</vt:lpstr>
      <vt:lpstr>Provided Dataset</vt:lpstr>
      <vt:lpstr>Dataset information</vt:lpstr>
      <vt:lpstr>Time series clustering</vt:lpstr>
      <vt:lpstr>Feature Engineering</vt:lpstr>
      <vt:lpstr>Aggregated correlation with target</vt:lpstr>
      <vt:lpstr>Within level sales correlations</vt:lpstr>
      <vt:lpstr> Accuracy</vt:lpstr>
      <vt:lpstr>Goals</vt:lpstr>
      <vt:lpstr>Selected Model </vt:lpstr>
      <vt:lpstr>Target shifting Method</vt:lpstr>
      <vt:lpstr>Training Method</vt:lpstr>
      <vt:lpstr>Training Method</vt:lpstr>
      <vt:lpstr>Result</vt:lpstr>
      <vt:lpstr>Result</vt:lpstr>
      <vt:lpstr> Uncertainty</vt:lpstr>
      <vt:lpstr>Goals</vt:lpstr>
      <vt:lpstr>Metric</vt:lpstr>
      <vt:lpstr>Uncertainty prediction</vt:lpstr>
      <vt:lpstr>Uncertainty prediction</vt:lpstr>
      <vt:lpstr>Result</vt:lpstr>
      <vt:lpstr>Ideas for future work</vt:lpstr>
      <vt:lpstr>Ideas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ERIC</dc:creator>
  <cp:lastModifiedBy>Ngai Hung LO</cp:lastModifiedBy>
  <cp:revision>2</cp:revision>
  <dcterms:modified xsi:type="dcterms:W3CDTF">2022-04-30T16:46:46Z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0x0101002EF35801B772BE49A7707E7E71721842</vt:lpwstr>
  </property>
</Properties>
</file>